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55" r:id="rId2"/>
  </p:sldMasterIdLst>
  <p:notesMasterIdLst>
    <p:notesMasterId r:id="rId34"/>
  </p:notesMasterIdLst>
  <p:sldIdLst>
    <p:sldId id="261" r:id="rId3"/>
    <p:sldId id="372" r:id="rId4"/>
    <p:sldId id="396" r:id="rId5"/>
    <p:sldId id="382" r:id="rId6"/>
    <p:sldId id="381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66" r:id="rId24"/>
    <p:sldId id="367" r:id="rId25"/>
    <p:sldId id="362" r:id="rId26"/>
    <p:sldId id="371" r:id="rId27"/>
    <p:sldId id="368" r:id="rId28"/>
    <p:sldId id="391" r:id="rId29"/>
    <p:sldId id="392" r:id="rId30"/>
    <p:sldId id="393" r:id="rId31"/>
    <p:sldId id="394" r:id="rId32"/>
    <p:sldId id="395" r:id="rId33"/>
  </p:sldIdLst>
  <p:sldSz cx="18286413" cy="10287000"/>
  <p:notesSz cx="6858000" cy="9144000"/>
  <p:defaultTextStyle>
    <a:defPPr>
      <a:defRPr lang="ja-JP"/>
    </a:defPPr>
    <a:lvl1pPr marL="0" algn="l" defTabSz="1632725" rtl="0" eaLnBrk="1" latinLnBrk="0" hangingPunct="1">
      <a:defRPr kumimoji="1" sz="3100" kern="1200">
        <a:solidFill>
          <a:schemeClr val="tx1"/>
        </a:solidFill>
        <a:latin typeface="+mn-lt"/>
        <a:ea typeface="+mn-ea"/>
        <a:cs typeface="+mn-cs"/>
      </a:defRPr>
    </a:lvl1pPr>
    <a:lvl2pPr marL="816363" algn="l" defTabSz="1632725" rtl="0" eaLnBrk="1" latinLnBrk="0" hangingPunct="1">
      <a:defRPr kumimoji="1" sz="3100" kern="1200">
        <a:solidFill>
          <a:schemeClr val="tx1"/>
        </a:solidFill>
        <a:latin typeface="+mn-lt"/>
        <a:ea typeface="+mn-ea"/>
        <a:cs typeface="+mn-cs"/>
      </a:defRPr>
    </a:lvl2pPr>
    <a:lvl3pPr marL="1632725" algn="l" defTabSz="1632725" rtl="0" eaLnBrk="1" latinLnBrk="0" hangingPunct="1">
      <a:defRPr kumimoji="1" sz="3100" kern="1200">
        <a:solidFill>
          <a:schemeClr val="tx1"/>
        </a:solidFill>
        <a:latin typeface="+mn-lt"/>
        <a:ea typeface="+mn-ea"/>
        <a:cs typeface="+mn-cs"/>
      </a:defRPr>
    </a:lvl3pPr>
    <a:lvl4pPr marL="2449088" algn="l" defTabSz="1632725" rtl="0" eaLnBrk="1" latinLnBrk="0" hangingPunct="1">
      <a:defRPr kumimoji="1" sz="3100" kern="1200">
        <a:solidFill>
          <a:schemeClr val="tx1"/>
        </a:solidFill>
        <a:latin typeface="+mn-lt"/>
        <a:ea typeface="+mn-ea"/>
        <a:cs typeface="+mn-cs"/>
      </a:defRPr>
    </a:lvl4pPr>
    <a:lvl5pPr marL="3265450" algn="l" defTabSz="1632725" rtl="0" eaLnBrk="1" latinLnBrk="0" hangingPunct="1">
      <a:defRPr kumimoji="1" sz="3100" kern="1200">
        <a:solidFill>
          <a:schemeClr val="tx1"/>
        </a:solidFill>
        <a:latin typeface="+mn-lt"/>
        <a:ea typeface="+mn-ea"/>
        <a:cs typeface="+mn-cs"/>
      </a:defRPr>
    </a:lvl5pPr>
    <a:lvl6pPr marL="4081814" algn="l" defTabSz="1632725" rtl="0" eaLnBrk="1" latinLnBrk="0" hangingPunct="1">
      <a:defRPr kumimoji="1" sz="3100" kern="1200">
        <a:solidFill>
          <a:schemeClr val="tx1"/>
        </a:solidFill>
        <a:latin typeface="+mn-lt"/>
        <a:ea typeface="+mn-ea"/>
        <a:cs typeface="+mn-cs"/>
      </a:defRPr>
    </a:lvl6pPr>
    <a:lvl7pPr marL="4898177" algn="l" defTabSz="1632725" rtl="0" eaLnBrk="1" latinLnBrk="0" hangingPunct="1">
      <a:defRPr kumimoji="1" sz="3100" kern="1200">
        <a:solidFill>
          <a:schemeClr val="tx1"/>
        </a:solidFill>
        <a:latin typeface="+mn-lt"/>
        <a:ea typeface="+mn-ea"/>
        <a:cs typeface="+mn-cs"/>
      </a:defRPr>
    </a:lvl7pPr>
    <a:lvl8pPr marL="5714538" algn="l" defTabSz="1632725" rtl="0" eaLnBrk="1" latinLnBrk="0" hangingPunct="1">
      <a:defRPr kumimoji="1" sz="3100" kern="1200">
        <a:solidFill>
          <a:schemeClr val="tx1"/>
        </a:solidFill>
        <a:latin typeface="+mn-lt"/>
        <a:ea typeface="+mn-ea"/>
        <a:cs typeface="+mn-cs"/>
      </a:defRPr>
    </a:lvl8pPr>
    <a:lvl9pPr marL="6530902" algn="l" defTabSz="1632725" rtl="0" eaLnBrk="1" latinLnBrk="0" hangingPunct="1">
      <a:defRPr kumimoji="1" sz="3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84460" autoAdjust="0"/>
  </p:normalViewPr>
  <p:slideViewPr>
    <p:cSldViewPr snapToGrid="0">
      <p:cViewPr>
        <p:scale>
          <a:sx n="40" d="100"/>
          <a:sy n="40" d="100"/>
        </p:scale>
        <p:origin x="-510" y="-126"/>
      </p:cViewPr>
      <p:guideLst>
        <p:guide orient="horz" pos="3239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pPr/>
              <a:t>2017/4/10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63" algn="l" defTabSz="16327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25" algn="l" defTabSz="16327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088" algn="l" defTabSz="16327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450" algn="l" defTabSz="16327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14" algn="l" defTabSz="16327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177" algn="l" defTabSz="16327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538" algn="l" defTabSz="16327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0902" algn="l" defTabSz="16327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Ajay and </a:t>
            </a:r>
            <a:r>
              <a:rPr lang="en-GB" dirty="0" err="1" smtClean="0"/>
              <a:t>Dushant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lang="ja-JP" altLang="en-US" smtClean="0">
                <a:solidFill>
                  <a:prstClr val="black"/>
                </a:solidFill>
              </a:rPr>
              <a:pPr/>
              <a:t>30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947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16327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Digresh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16327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Digresh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Varun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Ashish</a:t>
            </a:r>
            <a:r>
              <a:rPr lang="en-GB" dirty="0" smtClean="0"/>
              <a:t> and </a:t>
            </a:r>
            <a:r>
              <a:rPr lang="en-GB" dirty="0" err="1" smtClean="0"/>
              <a:t>Sonali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469273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Ankit</a:t>
            </a:r>
            <a:r>
              <a:rPr lang="en-GB" baseline="0" dirty="0" smtClean="0"/>
              <a:t> and Ajay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Yadnyawalkya</a:t>
            </a:r>
            <a:r>
              <a:rPr lang="en-GB" dirty="0" smtClean="0"/>
              <a:t> and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Siddhi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1" y="0"/>
            <a:ext cx="8459129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81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5" y="1291377"/>
            <a:ext cx="648071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5" y="2652267"/>
            <a:ext cx="648071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5" y="4013157"/>
            <a:ext cx="648071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5" y="5374047"/>
            <a:ext cx="648071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5" y="6734937"/>
            <a:ext cx="648071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5" y="8095829"/>
            <a:ext cx="648071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8" y="1039045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8" y="1759124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8" y="7852186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8" y="8572265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8" y="2401673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8" y="3121752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8" y="3764302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8" y="4484381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8" y="5126929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8" y="5847008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8" y="6489557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8" y="7209636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2"/>
            <a:ext cx="9142415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899919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9" y="246958"/>
            <a:ext cx="7990958" cy="1203152"/>
          </a:xfrm>
          <a:prstGeom prst="rect">
            <a:avLst/>
          </a:prstGeom>
        </p:spPr>
        <p:txBody>
          <a:bodyPr vert="horz" lIns="163272" tIns="81637" rIns="163272" bIns="81637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7" y="1543101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5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8"/>
            <a:ext cx="1080119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8" y="3054873"/>
            <a:ext cx="288035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9" y="2291317"/>
            <a:ext cx="648071" cy="1008113"/>
          </a:xfrm>
        </p:spPr>
        <p:txBody>
          <a:bodyPr anchor="t">
            <a:noAutofit/>
          </a:bodyPr>
          <a:lstStyle>
            <a:lvl1pPr algn="ctr">
              <a:defRPr sz="43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8"/>
            <a:ext cx="7737326" cy="720080"/>
          </a:xfrm>
        </p:spPr>
        <p:txBody>
          <a:bodyPr anchor="t">
            <a:noAutofit/>
          </a:bodyPr>
          <a:lstStyle>
            <a:lvl1pPr algn="l">
              <a:defRPr sz="31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5"/>
            <a:ext cx="7702926" cy="576065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7" y="3127277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7" y="4142584"/>
            <a:ext cx="1080119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60"/>
            <a:ext cx="288035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1" y="4026704"/>
            <a:ext cx="648071" cy="1008113"/>
          </a:xfrm>
        </p:spPr>
        <p:txBody>
          <a:bodyPr anchor="t">
            <a:noAutofit/>
          </a:bodyPr>
          <a:lstStyle>
            <a:lvl1pPr algn="ctr">
              <a:defRPr sz="43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3" y="4142584"/>
            <a:ext cx="7737326" cy="720080"/>
          </a:xfrm>
        </p:spPr>
        <p:txBody>
          <a:bodyPr anchor="t">
            <a:noAutofit/>
          </a:bodyPr>
          <a:lstStyle>
            <a:lvl1pPr algn="l">
              <a:defRPr sz="31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2" y="4934671"/>
            <a:ext cx="7702926" cy="576065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9" y="4862665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9"/>
            <a:ext cx="1080119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8" y="6432054"/>
            <a:ext cx="288035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9" y="5668498"/>
            <a:ext cx="648071" cy="1008113"/>
          </a:xfrm>
        </p:spPr>
        <p:txBody>
          <a:bodyPr anchor="t">
            <a:noAutofit/>
          </a:bodyPr>
          <a:lstStyle>
            <a:lvl1pPr algn="ctr">
              <a:defRPr sz="43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9"/>
            <a:ext cx="7737326" cy="720080"/>
          </a:xfrm>
        </p:spPr>
        <p:txBody>
          <a:bodyPr anchor="t">
            <a:noAutofit/>
          </a:bodyPr>
          <a:lstStyle>
            <a:lvl1pPr algn="l">
              <a:defRPr sz="31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6"/>
            <a:ext cx="7702926" cy="576065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7" y="6504458"/>
            <a:ext cx="324035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5"/>
            <a:ext cx="1080119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1"/>
            <a:ext cx="288035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8" y="7403885"/>
            <a:ext cx="648071" cy="1008113"/>
          </a:xfrm>
        </p:spPr>
        <p:txBody>
          <a:bodyPr anchor="t">
            <a:noAutofit/>
          </a:bodyPr>
          <a:lstStyle>
            <a:lvl1pPr algn="ctr">
              <a:defRPr sz="43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9" y="7519765"/>
            <a:ext cx="7737326" cy="720080"/>
          </a:xfrm>
        </p:spPr>
        <p:txBody>
          <a:bodyPr anchor="t">
            <a:noAutofit/>
          </a:bodyPr>
          <a:lstStyle>
            <a:lvl1pPr algn="l">
              <a:defRPr sz="31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8" y="8311853"/>
            <a:ext cx="7702926" cy="576065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6" y="8239846"/>
            <a:ext cx="324035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2"/>
            <a:ext cx="9142415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899919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5" y="1364343"/>
            <a:ext cx="7990958" cy="3096986"/>
          </a:xfrm>
          <a:prstGeom prst="rect">
            <a:avLst/>
          </a:prstGeom>
        </p:spPr>
        <p:txBody>
          <a:bodyPr vert="horz" lIns="163272" tIns="81637" rIns="163272" bIns="81637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1" y="4497391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8"/>
            <a:ext cx="7996244" cy="3018971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2"/>
            <a:ext cx="9142415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81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300"/>
            <a:ext cx="7996244" cy="5314403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1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5" y="829994"/>
            <a:ext cx="7990958" cy="4215032"/>
          </a:xfrm>
          <a:prstGeom prst="rect">
            <a:avLst/>
          </a:prstGeom>
        </p:spPr>
        <p:txBody>
          <a:bodyPr vert="horz" lIns="163272" tIns="81637" rIns="163272" bIns="81637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1" y="5376511"/>
            <a:ext cx="324035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40"/>
            <a:ext cx="7996244" cy="3018971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3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4" y="4706600"/>
            <a:ext cx="3600000" cy="4615544"/>
          </a:xfrm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6" y="4706944"/>
            <a:ext cx="3600000" cy="4615544"/>
          </a:xfrm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8" y="435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4" y="43885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6" y="43885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8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10" y="5122781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80" y="510179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1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4" y="5122781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3" y="510179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91" y="5908322"/>
            <a:ext cx="3538536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3" y="6535743"/>
            <a:ext cx="3182560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4" y="1281206"/>
            <a:ext cx="3538536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6" y="1908629"/>
            <a:ext cx="3182560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6" y="1281208"/>
            <a:ext cx="3538536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8" y="1908629"/>
            <a:ext cx="3182560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6" y="5908322"/>
            <a:ext cx="3538536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7" y="6535743"/>
            <a:ext cx="3182560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8" y="5908322"/>
            <a:ext cx="3538536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60" y="6535744"/>
            <a:ext cx="3182560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9" y="4401559"/>
            <a:ext cx="451795" cy="451796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90" y="4401559"/>
            <a:ext cx="451795" cy="451796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3" y="4401559"/>
            <a:ext cx="451795" cy="451796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8" y="4505029"/>
            <a:ext cx="451795" cy="451796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1" y="4505029"/>
            <a:ext cx="451795" cy="451796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1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1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" y="417975"/>
            <a:ext cx="18271654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7" y="3291831"/>
            <a:ext cx="9139923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1"/>
            <a:ext cx="9139923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5"/>
            <a:ext cx="8498925" cy="131520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9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6"/>
            <a:ext cx="8498925" cy="7732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1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40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9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10"/>
            <a:ext cx="8498925" cy="7732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1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9" y="6799685"/>
            <a:ext cx="17425936" cy="1203152"/>
          </a:xfrm>
          <a:prstGeom prst="rect">
            <a:avLst/>
          </a:prstGeom>
        </p:spPr>
        <p:txBody>
          <a:bodyPr vert="horz" lIns="163272" tIns="81637" rIns="163272" bIns="81637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9" y="8095829"/>
            <a:ext cx="17425936" cy="1336961"/>
          </a:xfrm>
        </p:spPr>
        <p:txBody>
          <a:bodyPr>
            <a:noAutofit/>
          </a:bodyPr>
          <a:lstStyle>
            <a:lvl1pPr algn="ctr">
              <a:defRPr sz="19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30" y="7951813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4" y="2685158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8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7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3" y="7825721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8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5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9" y="0"/>
            <a:ext cx="3856" cy="10421258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7" y="2772170"/>
            <a:ext cx="464126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50" y="2809607"/>
            <a:ext cx="659206" cy="6592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0"/>
            <a:ext cx="6269966" cy="1362113"/>
          </a:xfrm>
        </p:spPr>
        <p:txBody>
          <a:bodyPr anchor="t">
            <a:noAutofit/>
          </a:bodyPr>
          <a:lstStyle>
            <a:lvl1pPr algn="r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6" y="3613783"/>
            <a:ext cx="6269966" cy="1362113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8"/>
            <a:ext cx="659206" cy="6592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3"/>
          </a:xfrm>
        </p:spPr>
        <p:txBody>
          <a:bodyPr anchor="t">
            <a:noAutofit/>
          </a:bodyPr>
          <a:lstStyle>
            <a:lvl1pPr algn="r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1" y="6199213"/>
            <a:ext cx="464126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4" y="6236648"/>
            <a:ext cx="659206" cy="6592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5"/>
            <a:ext cx="6269966" cy="1362113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4" y="7912733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2" y="7950170"/>
            <a:ext cx="659206" cy="6592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6"/>
            <a:ext cx="6269966" cy="1362113"/>
          </a:xfrm>
        </p:spPr>
        <p:txBody>
          <a:bodyPr anchor="t">
            <a:noAutofit/>
          </a:bodyPr>
          <a:lstStyle>
            <a:lvl1pPr algn="r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9" y="246958"/>
            <a:ext cx="7990958" cy="1203152"/>
          </a:xfrm>
          <a:prstGeom prst="rect">
            <a:avLst/>
          </a:prstGeom>
        </p:spPr>
        <p:txBody>
          <a:bodyPr vert="horz" lIns="163272" tIns="81637" rIns="163272" bIns="81637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7" y="1543101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5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4" y="3918635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4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4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4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4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7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9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9" y="2703305"/>
            <a:ext cx="659206" cy="6592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1" y="3977036"/>
            <a:ext cx="4377036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9" y="4043084"/>
            <a:ext cx="659206" cy="6592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1" y="2594816"/>
            <a:ext cx="9351325" cy="892146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1" y="3934595"/>
            <a:ext cx="9351325" cy="892146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5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9" y="5382862"/>
            <a:ext cx="659206" cy="6592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1" y="5274372"/>
            <a:ext cx="9351325" cy="892146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1" y="6656593"/>
            <a:ext cx="4377036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9" y="6722639"/>
            <a:ext cx="659206" cy="6592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1" y="6614150"/>
            <a:ext cx="9351325" cy="892146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9" y="8062418"/>
            <a:ext cx="659206" cy="6592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1" y="7953929"/>
            <a:ext cx="9351325" cy="892146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1"/>
            <a:ext cx="18286413" cy="20174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201"/>
            <a:ext cx="16516813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1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5311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11" y="248400"/>
            <a:ext cx="9599849" cy="1202400"/>
          </a:xfrm>
          <a:prstGeom prst="rect">
            <a:avLst/>
          </a:prstGeom>
        </p:spPr>
        <p:txBody>
          <a:bodyPr vert="horz" lIns="163272" tIns="81637" rIns="163272" bIns="81637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6" y="2665870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5" y="3412237"/>
            <a:ext cx="5708073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4" y="5866270"/>
            <a:ext cx="3588328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6" y="6612636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3" y="5092970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7"/>
            <a:ext cx="4710545" cy="309685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7" y="7889044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5" y="8635412"/>
            <a:ext cx="4536470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6" y="2917371"/>
            <a:ext cx="1524000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8" y="6276110"/>
            <a:ext cx="1282815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600" y="8007939"/>
            <a:ext cx="775860" cy="241145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3"/>
            <a:ext cx="3050602" cy="174428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90" y="1400401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1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5" y="3287181"/>
            <a:ext cx="324035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5" y="6481193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4" y="8538053"/>
            <a:ext cx="324035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6" y="5725580"/>
            <a:ext cx="324035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1" y="4510271"/>
            <a:ext cx="12846752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4570" y="911135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4"/>
            <a:ext cx="3525807" cy="6317252"/>
          </a:xfrm>
        </p:spPr>
        <p:txBody>
          <a:bodyPr>
            <a:normAutofit/>
          </a:bodyPr>
          <a:lstStyle>
            <a:lvl1pPr>
              <a:defRPr sz="1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3" y="1946366"/>
            <a:ext cx="10930282" cy="3098660"/>
          </a:xfrm>
          <a:prstGeom prst="rect">
            <a:avLst/>
          </a:prstGeom>
        </p:spPr>
        <p:txBody>
          <a:bodyPr vert="horz" lIns="163272" tIns="81637" rIns="163272" bIns="81637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6" y="5376511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2" y="5497340"/>
            <a:ext cx="10954256" cy="3018971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1" y="0"/>
            <a:ext cx="8459129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81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5" y="2190935"/>
            <a:ext cx="648071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5" y="3551825"/>
            <a:ext cx="648071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5" y="4912715"/>
            <a:ext cx="648071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5" y="6273605"/>
            <a:ext cx="648071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5" y="7634495"/>
            <a:ext cx="648071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8" y="1938602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8" y="2658681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8" y="3301231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8" y="4021310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8" y="4663858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8" y="5383937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8" y="6026486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8" y="6746565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8" y="7389115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8" y="8109194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7"/>
            <a:ext cx="8096798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0795" y="1327350"/>
            <a:ext cx="5884220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8937" y="4401205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20" y="2115505"/>
            <a:ext cx="5089181" cy="6761798"/>
          </a:xfrm>
        </p:spPr>
        <p:txBody>
          <a:bodyPr>
            <a:normAutofit/>
          </a:bodyPr>
          <a:lstStyle>
            <a:lvl1pPr>
              <a:defRPr sz="1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5" y="5114472"/>
            <a:ext cx="2179345" cy="3930468"/>
          </a:xfrm>
        </p:spPr>
        <p:txBody>
          <a:bodyPr>
            <a:normAutofit/>
          </a:bodyPr>
          <a:lstStyle>
            <a:lvl1pPr>
              <a:defRPr sz="1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6" y="4588007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2" y="1946366"/>
            <a:ext cx="7777112" cy="3098660"/>
          </a:xfrm>
          <a:prstGeom prst="rect">
            <a:avLst/>
          </a:prstGeom>
        </p:spPr>
        <p:txBody>
          <a:bodyPr vert="horz" lIns="163272" tIns="81637" rIns="163272" bIns="81637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4" y="5376511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40"/>
            <a:ext cx="7794170" cy="3018971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80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5" y="6321681"/>
            <a:ext cx="16822057" cy="1350908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4" y="7687812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9" y="7982858"/>
            <a:ext cx="17425936" cy="1461590"/>
          </a:xfrm>
        </p:spPr>
        <p:txBody>
          <a:bodyPr>
            <a:noAutofit/>
          </a:bodyPr>
          <a:lstStyle>
            <a:lvl1pPr algn="ctr">
              <a:defRPr sz="19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7462"/>
          <a:stretch/>
        </p:blipFill>
        <p:spPr>
          <a:xfrm>
            <a:off x="7071788" y="911133"/>
            <a:ext cx="4142834" cy="5293724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3" y="2008413"/>
            <a:ext cx="3525807" cy="4196444"/>
          </a:xfrm>
        </p:spPr>
        <p:txBody>
          <a:bodyPr>
            <a:normAutofit/>
          </a:bodyPr>
          <a:lstStyle>
            <a:lvl1pPr>
              <a:defRPr sz="1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9"/>
            <a:ext cx="1400539" cy="14005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5" y="2066302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1" y="2235367"/>
            <a:ext cx="4259915" cy="89609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2" y="3955231"/>
            <a:ext cx="1400539" cy="1400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2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3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9"/>
            <a:ext cx="4259915" cy="89609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6" y="1694629"/>
            <a:ext cx="1400539" cy="14005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2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2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30" y="2231737"/>
            <a:ext cx="4259915" cy="89609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6" y="3955229"/>
            <a:ext cx="1400539" cy="14005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2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30" y="4492337"/>
            <a:ext cx="4259915" cy="89609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6" y="2082070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2" y="2393779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3" y="1800273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5" y="829994"/>
            <a:ext cx="6192688" cy="4215032"/>
          </a:xfrm>
          <a:prstGeom prst="rect">
            <a:avLst/>
          </a:prstGeom>
        </p:spPr>
        <p:txBody>
          <a:bodyPr vert="horz" lIns="163272" tIns="81637" rIns="163272" bIns="81637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3" y="5376511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40"/>
            <a:ext cx="6196784" cy="3462585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1"/>
            <a:ext cx="18286413" cy="44849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1" y="986977"/>
            <a:ext cx="17199429" cy="3381824"/>
          </a:xfrm>
          <a:prstGeom prst="rect">
            <a:avLst/>
          </a:prstGeom>
        </p:spPr>
        <p:txBody>
          <a:bodyPr vert="horz" lIns="163272" tIns="81637" rIns="163272" bIns="81637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9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3" y="4760684"/>
            <a:ext cx="9113257" cy="4339775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0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8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6132290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3" y="6966857"/>
            <a:ext cx="1756228" cy="175622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30" y="1600838"/>
            <a:ext cx="6904799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20" y="1818285"/>
            <a:ext cx="6904799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5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1" y="8404306"/>
            <a:ext cx="863603" cy="8636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5" y="1688422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9"/>
            <a:ext cx="8739187" cy="1524008"/>
          </a:xfrm>
          <a:prstGeom prst="rect">
            <a:avLst/>
          </a:prstGeom>
        </p:spPr>
        <p:txBody>
          <a:bodyPr vert="horz" lIns="163272" tIns="81637" rIns="163272" bIns="81637" rtlCol="0" anchor="b">
            <a:noAutofit/>
          </a:bodyPr>
          <a:lstStyle>
            <a:lvl1pPr>
              <a:defRPr sz="79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4" y="4206404"/>
            <a:ext cx="1183534" cy="11835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10" y="4522003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10" y="6408860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6" y="6398065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11" y="6408860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5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10" y="727246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6" y="7261664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11" y="727246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4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9"/>
            <a:ext cx="504373" cy="504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8" y="2531513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50" y="2533940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8" y="-884600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40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38" tIns="45720" rIns="91438" bIns="45720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9"/>
            <a:ext cx="4469546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1"/>
            <a:ext cx="4469546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7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38" tIns="45720" rIns="91438" bIns="45720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38" tIns="45720" rIns="91438" bIns="45720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6" y="6919915"/>
            <a:ext cx="4056747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7" y="1724417"/>
            <a:ext cx="3914371" cy="1060769"/>
          </a:xfrm>
        </p:spPr>
        <p:txBody>
          <a:bodyPr anchor="ctr">
            <a:noAutofit/>
          </a:bodyPr>
          <a:lstStyle>
            <a:lvl1pPr algn="r">
              <a:defRPr sz="31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7" y="3627308"/>
            <a:ext cx="3914371" cy="1060769"/>
          </a:xfrm>
        </p:spPr>
        <p:txBody>
          <a:bodyPr anchor="ctr">
            <a:noAutofit/>
          </a:bodyPr>
          <a:lstStyle>
            <a:lvl1pPr algn="r">
              <a:defRPr sz="31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7" y="5530199"/>
            <a:ext cx="3914371" cy="1060769"/>
          </a:xfrm>
        </p:spPr>
        <p:txBody>
          <a:bodyPr anchor="ctr">
            <a:noAutofit/>
          </a:bodyPr>
          <a:lstStyle>
            <a:lvl1pPr algn="r">
              <a:defRPr sz="31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7" y="7433091"/>
            <a:ext cx="3914371" cy="1060769"/>
          </a:xfrm>
        </p:spPr>
        <p:txBody>
          <a:bodyPr anchor="ctr">
            <a:noAutofit/>
          </a:bodyPr>
          <a:lstStyle>
            <a:lvl1pPr algn="r">
              <a:defRPr sz="31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21" y="3503093"/>
            <a:ext cx="761689" cy="715587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lIns="91438" tIns="45720" rIns="91438" bIns="45720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3" y="5157455"/>
            <a:ext cx="761689" cy="715587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lIns="91438" tIns="45720" rIns="91438" bIns="45720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9" y="6823361"/>
            <a:ext cx="761689" cy="715587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lIns="91438" tIns="45720" rIns="91438" bIns="45720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4" y="8465001"/>
            <a:ext cx="761689" cy="715587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lIns="91438" tIns="45720" rIns="91438" bIns="45720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5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6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2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3"/>
            <a:ext cx="7416799" cy="1350309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8"/>
            <a:ext cx="7416799" cy="1350309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70" y="6759977"/>
            <a:ext cx="7416799" cy="1350309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8"/>
            <a:ext cx="11765081" cy="1203152"/>
          </a:xfrm>
          <a:prstGeom prst="rect">
            <a:avLst/>
          </a:prstGeom>
        </p:spPr>
        <p:txBody>
          <a:bodyPr vert="horz" lIns="163272" tIns="81637" rIns="163272" bIns="81637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1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6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9" y="2844326"/>
            <a:ext cx="659206" cy="6592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9" y="4184104"/>
            <a:ext cx="659206" cy="6592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7"/>
            <a:ext cx="12310972" cy="892146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9" y="5523881"/>
            <a:ext cx="659206" cy="6592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1"/>
            <a:ext cx="12310972" cy="892146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9" y="6863660"/>
            <a:ext cx="659206" cy="6592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1"/>
            <a:ext cx="12310972" cy="892146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9" y="8203438"/>
            <a:ext cx="659206" cy="6592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1"/>
            <a:ext cx="18286413" cy="20174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201"/>
            <a:ext cx="16516813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5371510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9"/>
            <a:ext cx="15543451" cy="1586000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3" y="8527877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0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3" y="5503591"/>
            <a:ext cx="15553728" cy="864047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9"/>
            <a:ext cx="1088138" cy="188528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6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6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6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4" y="-4938713"/>
            <a:ext cx="35411091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9" y="5016998"/>
            <a:ext cx="35401863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4" y="-4938713"/>
            <a:ext cx="35411091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9" y="5016998"/>
            <a:ext cx="35401863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4" y="-4938713"/>
            <a:ext cx="35411091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9" y="5016998"/>
            <a:ext cx="35401863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4" y="-4938713"/>
            <a:ext cx="35411091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9" y="5016998"/>
            <a:ext cx="35401863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1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4" y="2240093"/>
            <a:ext cx="5399999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9"/>
            <a:ext cx="15543451" cy="1586000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3" y="5503591"/>
            <a:ext cx="15553728" cy="864047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3" y="8527877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0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9"/>
            <a:ext cx="1088138" cy="188528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6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6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6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8286413" cy="33433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9"/>
            <a:ext cx="16516813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7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6" y="4393538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6" y="5439917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6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5" y="5913395"/>
            <a:ext cx="360039" cy="40442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7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9" y="4393538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30" y="5439917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30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5" y="5913395"/>
            <a:ext cx="360039" cy="40442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7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9" y="4393538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10" y="5439917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10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8" y="5913395"/>
            <a:ext cx="360039" cy="40442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4" y="4279404"/>
            <a:ext cx="3672407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1" y="4393538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2" y="5439917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2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9"/>
            <a:ext cx="15543451" cy="1586000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3" y="7112002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0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3" y="5503591"/>
            <a:ext cx="15553728" cy="864047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401"/>
            <a:ext cx="1088138" cy="188528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7" y="2911253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79"/>
            <a:ext cx="1440160" cy="1440161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6" y="6766642"/>
            <a:ext cx="936103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4"/>
            <a:ext cx="1403178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9" y="2263179"/>
            <a:ext cx="1224135" cy="1440161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4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0" y="6439645"/>
            <a:ext cx="6336704" cy="1008113"/>
          </a:xfrm>
        </p:spPr>
        <p:txBody>
          <a:bodyPr anchor="ctr">
            <a:normAutofit/>
          </a:bodyPr>
          <a:lstStyle>
            <a:lvl1pPr algn="ctr">
              <a:defRPr sz="43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9" y="8298185"/>
            <a:ext cx="1185172" cy="1185173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3" y="1872980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1" y="2911253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3" y="2263179"/>
            <a:ext cx="1440160" cy="1440161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3" y="7779031"/>
            <a:ext cx="936103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6"/>
            <a:ext cx="1403178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5" y="2263179"/>
            <a:ext cx="1224135" cy="1440161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8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6" y="6439645"/>
            <a:ext cx="6336704" cy="1008113"/>
          </a:xfrm>
        </p:spPr>
        <p:txBody>
          <a:bodyPr anchor="ctr">
            <a:normAutofit/>
          </a:bodyPr>
          <a:lstStyle>
            <a:lvl1pPr algn="ctr">
              <a:defRPr sz="43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80" y="7186444"/>
            <a:ext cx="1185172" cy="1185173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2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3"/>
            <a:ext cx="811958" cy="81195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9" y="1163192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5" y="1756096"/>
            <a:ext cx="1368151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6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6" y="1111054"/>
            <a:ext cx="9577063" cy="1350908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2" y="2477185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6" y="2549853"/>
            <a:ext cx="9577063" cy="935442"/>
          </a:xfrm>
        </p:spPr>
        <p:txBody>
          <a:bodyPr anchor="t">
            <a:noAutofit/>
          </a:bodyPr>
          <a:lstStyle>
            <a:lvl1pPr algn="l">
              <a:defRPr sz="31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400" y="1163192"/>
            <a:ext cx="4916413" cy="491641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4"/>
            <a:ext cx="1296146" cy="12961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7" y="3838753"/>
            <a:ext cx="1296146" cy="12961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3"/>
            <a:ext cx="1296146" cy="12961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8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1" y="527957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9" y="527957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7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6" y="6295630"/>
            <a:ext cx="15900644" cy="2016224"/>
          </a:xfrm>
        </p:spPr>
        <p:txBody>
          <a:bodyPr anchor="ctr">
            <a:normAutofit/>
          </a:bodyPr>
          <a:lstStyle>
            <a:lvl1pPr algn="l"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7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9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9" y="9464644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1" y="9464644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3" y="9464644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1" y="1066982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3"/>
            <a:ext cx="486996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2617199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2573100"/>
            <a:ext cx="2617199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3" y="0"/>
            <a:ext cx="2617199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3" y="2573100"/>
            <a:ext cx="2617199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7" y="0"/>
            <a:ext cx="2617199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7" y="2573100"/>
            <a:ext cx="2617199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7" y="5143500"/>
            <a:ext cx="2617199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7" y="7716600"/>
            <a:ext cx="2617199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2" y="7716600"/>
            <a:ext cx="2617199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8" y="7716600"/>
            <a:ext cx="2617199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2" y="0"/>
            <a:ext cx="2617199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2" y="2573100"/>
            <a:ext cx="2617199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2" y="7716600"/>
            <a:ext cx="2617199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50" y="0"/>
            <a:ext cx="2617199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50" y="2573100"/>
            <a:ext cx="2617199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50" y="7716600"/>
            <a:ext cx="2617199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0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8" y="5247625"/>
            <a:ext cx="9577063" cy="1350908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4" y="6613756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8" y="6686426"/>
            <a:ext cx="9577063" cy="935442"/>
          </a:xfrm>
        </p:spPr>
        <p:txBody>
          <a:bodyPr anchor="t">
            <a:noAutofit/>
          </a:bodyPr>
          <a:lstStyle>
            <a:lvl1pPr algn="l">
              <a:defRPr sz="31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2617199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2573100"/>
            <a:ext cx="2617199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1" y="5143500"/>
            <a:ext cx="2617199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1" y="7716600"/>
            <a:ext cx="2617199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3" y="0"/>
            <a:ext cx="2617199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3" y="2573100"/>
            <a:ext cx="2617199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3" y="5143500"/>
            <a:ext cx="2617199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3" y="7716600"/>
            <a:ext cx="2617199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7" y="0"/>
            <a:ext cx="2617199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7" y="2573100"/>
            <a:ext cx="2617199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7" y="5143500"/>
            <a:ext cx="2617199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7" y="7716600"/>
            <a:ext cx="2617199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2" y="0"/>
            <a:ext cx="2617199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2" y="2573100"/>
            <a:ext cx="2617199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2" y="5143500"/>
            <a:ext cx="2617199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2" y="7716600"/>
            <a:ext cx="2617199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8" y="0"/>
            <a:ext cx="2617199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8" y="2573100"/>
            <a:ext cx="2617199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8" y="5143500"/>
            <a:ext cx="2617199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8" y="7716600"/>
            <a:ext cx="2617199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2" y="0"/>
            <a:ext cx="2617199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2" y="2573100"/>
            <a:ext cx="2617199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2" y="5143500"/>
            <a:ext cx="2617199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2" y="7716600"/>
            <a:ext cx="2617199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50" y="0"/>
            <a:ext cx="2617199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50" y="2573100"/>
            <a:ext cx="2617199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50" y="5143500"/>
            <a:ext cx="2617199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50" y="7716600"/>
            <a:ext cx="2617199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985783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8"/>
            <a:ext cx="811958" cy="81195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9"/>
            <a:ext cx="1368151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1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2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2"/>
            <a:ext cx="486996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4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6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8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5" y="3955853"/>
            <a:ext cx="16822057" cy="1350908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4" y="5321984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5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1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6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4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3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25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5" y="751013"/>
            <a:ext cx="4680519" cy="1566932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19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3" y="5359525"/>
            <a:ext cx="3816423" cy="4680521"/>
          </a:xfrm>
        </p:spPr>
        <p:txBody>
          <a:bodyPr anchor="ctr">
            <a:noAutofit/>
          </a:bodyPr>
          <a:lstStyle>
            <a:lvl1pPr algn="l">
              <a:defRPr sz="19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1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18462" y="4451599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41035" y="4457083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5154" y="4160911"/>
            <a:ext cx="1206627" cy="180446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95419" y="3705683"/>
            <a:ext cx="1061284" cy="225968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94826" y="3628896"/>
            <a:ext cx="1173722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06315" y="3283361"/>
            <a:ext cx="1170978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4" y="2918327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4" y="15168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4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4" y="3638407"/>
            <a:ext cx="0" cy="672338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2"/>
            <a:ext cx="0" cy="138377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5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1"/>
            <a:ext cx="0" cy="335060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4" y="2261999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4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5" y="6321681"/>
            <a:ext cx="16822057" cy="1350908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4" y="7687812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9" y="7982858"/>
            <a:ext cx="17425936" cy="1669143"/>
          </a:xfrm>
        </p:spPr>
        <p:txBody>
          <a:bodyPr>
            <a:noAutofit/>
          </a:bodyPr>
          <a:lstStyle>
            <a:lvl1pPr algn="ctr">
              <a:defRPr sz="19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8" y="55910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62256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50291" y="1526596"/>
            <a:ext cx="1780558" cy="525222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3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5" y="6956683"/>
            <a:ext cx="16822057" cy="1350908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4" y="8322814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3" y="596076"/>
            <a:ext cx="6054438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9" y="8532911"/>
            <a:ext cx="17425936" cy="1497780"/>
          </a:xfrm>
        </p:spPr>
        <p:txBody>
          <a:bodyPr>
            <a:noAutofit/>
          </a:bodyPr>
          <a:lstStyle>
            <a:lvl1pPr algn="ctr">
              <a:defRPr sz="19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4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5" y="3182776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4" y="4045529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2" y="433270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4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5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7" y="289875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30" y="3185933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7" y="4048686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30" y="4335860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7" y="5198613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30" y="5485787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6" y="1838885"/>
            <a:ext cx="324035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4" y="1838885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61"/>
            <a:ext cx="1296146" cy="12961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9" y="616498"/>
            <a:ext cx="9577063" cy="120315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3" y="1834873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9" y="1907541"/>
            <a:ext cx="9577063" cy="935442"/>
          </a:xfrm>
        </p:spPr>
        <p:txBody>
          <a:bodyPr anchor="t">
            <a:noAutofit/>
          </a:bodyPr>
          <a:lstStyle>
            <a:lvl1pPr algn="l">
              <a:defRPr sz="31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9" y="3271292"/>
            <a:ext cx="9577063" cy="1656185"/>
          </a:xfrm>
        </p:spPr>
        <p:txBody>
          <a:bodyPr anchor="b">
            <a:normAutofit/>
          </a:bodyPr>
          <a:lstStyle>
            <a:lvl1pPr algn="l">
              <a:defRPr sz="1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7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7" y="6032159"/>
            <a:ext cx="1296146" cy="12961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2" y="6032158"/>
            <a:ext cx="1296146" cy="12961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9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9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00302" y="1425362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27297" y="2706413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8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2" y="733009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5" y="6771616"/>
            <a:ext cx="16822057" cy="1350908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4" y="8137747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9" y="8432794"/>
            <a:ext cx="17425936" cy="1509494"/>
          </a:xfrm>
        </p:spPr>
        <p:txBody>
          <a:bodyPr>
            <a:noAutofit/>
          </a:bodyPr>
          <a:lstStyle>
            <a:lvl1pPr algn="ctr">
              <a:defRPr sz="19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0" y="6350000"/>
            <a:ext cx="18286413" cy="3937001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8"/>
            <a:ext cx="14349567" cy="1203152"/>
          </a:xfrm>
          <a:prstGeom prst="rect">
            <a:avLst/>
          </a:prstGeom>
        </p:spPr>
        <p:txBody>
          <a:bodyPr vert="horz" lIns="163272" tIns="81637" rIns="163272" bIns="81637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1"/>
            <a:ext cx="1432959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1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3" y="2768374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3" y="3192016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2" y="2907171"/>
            <a:ext cx="542924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2"/>
            <a:ext cx="12778290" cy="9622368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4" y="6594217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8"/>
            <a:ext cx="7794170" cy="2251154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3" y="2786684"/>
            <a:ext cx="7122598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5" y="3073859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3" y="3936612"/>
            <a:ext cx="7122598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5" y="4223786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3" y="5086539"/>
            <a:ext cx="7122598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5" y="5373713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1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7"/>
            <a:ext cx="792087" cy="7920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7" y="223638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4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1" y="9166572"/>
            <a:ext cx="1080119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5" y="9704243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1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1" y="0"/>
            <a:ext cx="8606972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2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89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6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0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8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5" y="4055836"/>
            <a:ext cx="7235167" cy="3312381"/>
          </a:xfrm>
          <a:prstGeom prst="rect">
            <a:avLst/>
          </a:prstGeom>
        </p:spPr>
        <p:txBody>
          <a:bodyPr vert="horz" lIns="163272" tIns="81637" rIns="163272" bIns="81637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2"/>
            <a:ext cx="7227000" cy="2086317"/>
          </a:xfrm>
        </p:spPr>
        <p:txBody>
          <a:bodyPr>
            <a:noAutofit/>
          </a:bodyPr>
          <a:lstStyle>
            <a:lvl1pPr algn="l">
              <a:defRPr sz="19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4" y="3220777"/>
            <a:ext cx="10698971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9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5" y="7485852"/>
            <a:ext cx="3239999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19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" y="8563430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2" tIns="81637" rIns="163272" bIns="81637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2" tIns="81637" rIns="163272" bIns="81637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7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7" y="1016453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8963261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375636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6" y="2830288"/>
            <a:ext cx="16826888" cy="4368800"/>
          </a:xfrm>
          <a:prstGeom prst="rect">
            <a:avLst/>
          </a:prstGeom>
        </p:spPr>
        <p:txBody>
          <a:bodyPr vert="horz" lIns="163272" tIns="81637" rIns="163272" bIns="81637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3" y="2695229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9" y="2695228"/>
            <a:ext cx="9577063" cy="1350908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5" y="4061359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9" y="4134029"/>
            <a:ext cx="9577063" cy="935442"/>
          </a:xfrm>
        </p:spPr>
        <p:txBody>
          <a:bodyPr anchor="t">
            <a:noAutofit/>
          </a:bodyPr>
          <a:lstStyle>
            <a:lvl1pPr algn="l">
              <a:defRPr sz="31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9" y="5359525"/>
            <a:ext cx="9577063" cy="3168353"/>
          </a:xfrm>
        </p:spPr>
        <p:txBody>
          <a:bodyPr anchor="t">
            <a:normAutofit/>
          </a:bodyPr>
          <a:lstStyle>
            <a:lvl1pPr algn="l"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4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1" y="9166572"/>
            <a:ext cx="1080119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5" y="9704243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9" y="3034061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8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7" y="3034059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6" y="3034058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9" y="2932461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8" y="2932460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7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6" y="2932458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9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8" y="2983263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7" y="2983262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6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1"/>
            <a:ext cx="14329591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1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9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3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1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8"/>
            <a:ext cx="3683011" cy="720080"/>
          </a:xfrm>
        </p:spPr>
        <p:txBody>
          <a:bodyPr anchor="t">
            <a:noAutofit/>
          </a:bodyPr>
          <a:lstStyle>
            <a:lvl1pPr algn="ctr">
              <a:defRPr sz="31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9" cy="214303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30" y="6293617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4"/>
            <a:ext cx="3715679" cy="720080"/>
          </a:xfrm>
        </p:spPr>
        <p:txBody>
          <a:bodyPr anchor="t">
            <a:noAutofit/>
          </a:bodyPr>
          <a:lstStyle>
            <a:lvl1pPr algn="ctr">
              <a:defRPr sz="31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9" cy="214303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7" y="6291272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8"/>
            <a:ext cx="3715679" cy="720080"/>
          </a:xfrm>
        </p:spPr>
        <p:txBody>
          <a:bodyPr anchor="t">
            <a:noAutofit/>
          </a:bodyPr>
          <a:lstStyle>
            <a:lvl1pPr algn="ctr">
              <a:defRPr sz="31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9" cy="214303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4" y="6293617"/>
            <a:ext cx="324035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19" y="5501528"/>
            <a:ext cx="3715679" cy="720080"/>
          </a:xfrm>
        </p:spPr>
        <p:txBody>
          <a:bodyPr anchor="t">
            <a:noAutofit/>
          </a:bodyPr>
          <a:lstStyle>
            <a:lvl1pPr algn="ctr">
              <a:defRPr sz="31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19" y="6380880"/>
            <a:ext cx="3715679" cy="214303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80" y="6293617"/>
            <a:ext cx="324035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1"/>
            <a:ext cx="1432959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1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6" y="3285720"/>
            <a:ext cx="137886" cy="700128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90" y="4989170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5" y="7342910"/>
            <a:ext cx="137888" cy="294409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1" y="5686380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7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40" y="1306534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7" y="2772230"/>
            <a:ext cx="1163782" cy="11637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9"/>
            <a:ext cx="1163782" cy="1163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9"/>
            <a:ext cx="1163782" cy="1163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9"/>
            <a:ext cx="1163782" cy="1163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70"/>
            <a:ext cx="1163782" cy="11637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2" cy="62654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5"/>
            <a:ext cx="136800" cy="77394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9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1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8" y="4989173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8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8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2" y="3077003"/>
            <a:ext cx="554236" cy="55423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2"/>
            <a:ext cx="554236" cy="55423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2"/>
            <a:ext cx="554236" cy="55423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3" y="5477662"/>
            <a:ext cx="554236" cy="55423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2"/>
            <a:ext cx="554236" cy="55423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1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1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5" y="3460672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40" y="4352221"/>
            <a:ext cx="5602753" cy="720080"/>
          </a:xfrm>
        </p:spPr>
        <p:txBody>
          <a:bodyPr anchor="t">
            <a:noAutofit/>
          </a:bodyPr>
          <a:lstStyle>
            <a:lvl1pPr algn="l">
              <a:defRPr sz="31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2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9"/>
            <a:ext cx="4202689" cy="720080"/>
          </a:xfrm>
        </p:spPr>
        <p:txBody>
          <a:bodyPr anchor="t">
            <a:noAutofit/>
          </a:bodyPr>
          <a:lstStyle>
            <a:lvl1pPr algn="l">
              <a:defRPr sz="31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2" y="6869321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7" y="3407704"/>
            <a:ext cx="3602008" cy="720080"/>
          </a:xfrm>
        </p:spPr>
        <p:txBody>
          <a:bodyPr anchor="t">
            <a:noAutofit/>
          </a:bodyPr>
          <a:lstStyle>
            <a:lvl1pPr algn="r">
              <a:defRPr sz="31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7" y="4175401"/>
            <a:ext cx="3612397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1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7" y="5776346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5" y="6703264"/>
            <a:ext cx="3739229" cy="720080"/>
          </a:xfrm>
        </p:spPr>
        <p:txBody>
          <a:bodyPr anchor="t">
            <a:noAutofit/>
          </a:bodyPr>
          <a:lstStyle>
            <a:lvl1pPr algn="r">
              <a:defRPr sz="31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10" y="7470961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8" y="3995459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6"/>
            <a:ext cx="811958" cy="81195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10" y="1039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90" y="2479205"/>
            <a:ext cx="1368151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4" y="6222956"/>
            <a:ext cx="9577063" cy="79208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7" y="7735789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5" y="6943700"/>
            <a:ext cx="9577063" cy="576065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11" y="1039045"/>
            <a:ext cx="4916413" cy="491641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5" y="7879805"/>
            <a:ext cx="12486824" cy="1584176"/>
          </a:xfrm>
        </p:spPr>
        <p:txBody>
          <a:bodyPr anchor="t">
            <a:normAutofit/>
          </a:bodyPr>
          <a:lstStyle>
            <a:lvl1pPr algn="ctr"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90" y="1899751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4" y="4732634"/>
            <a:ext cx="486996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1" y="0"/>
            <a:ext cx="8459129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81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5" y="1291377"/>
            <a:ext cx="648071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5" y="2652267"/>
            <a:ext cx="648071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5" y="4013157"/>
            <a:ext cx="648071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5" y="5374047"/>
            <a:ext cx="648071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5" y="6734937"/>
            <a:ext cx="648071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5" y="8095829"/>
            <a:ext cx="648071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8" y="1039045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8" y="1759124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8" y="7852186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8" y="8572265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8" y="2401673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8" y="3121752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8" y="3764302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8" y="4484381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8" y="5126929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8" y="5847008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8" y="6489557"/>
            <a:ext cx="8279782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8" y="7209636"/>
            <a:ext cx="8279782" cy="603684"/>
          </a:xfrm>
        </p:spPr>
        <p:txBody>
          <a:bodyPr anchor="t">
            <a:normAutofit/>
          </a:bodyPr>
          <a:lstStyle>
            <a:lvl1pPr algn="l">
              <a:defRPr sz="19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1"/>
            <a:ext cx="14329591" cy="504056"/>
          </a:xfrm>
        </p:spPr>
        <p:txBody>
          <a:bodyPr vert="horz" lIns="163272" tIns="81637" rIns="163272" bIns="81637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1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2" y="2943136"/>
            <a:ext cx="1492196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60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6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7" y="3884783"/>
            <a:ext cx="6147552" cy="4726742"/>
          </a:xfrm>
        </p:spPr>
        <p:txBody>
          <a:bodyPr anchor="t">
            <a:normAutofit/>
          </a:bodyPr>
          <a:lstStyle>
            <a:lvl1pPr algn="l"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5" y="2940040"/>
            <a:ext cx="1492196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3" y="3056625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10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900" y="3881686"/>
            <a:ext cx="6147552" cy="4726742"/>
          </a:xfrm>
        </p:spPr>
        <p:txBody>
          <a:bodyPr anchor="t">
            <a:normAutofit/>
          </a:bodyPr>
          <a:lstStyle>
            <a:lvl1pPr algn="l"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2"/>
            <a:ext cx="9142415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899919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5" y="1364343"/>
            <a:ext cx="7990958" cy="3096986"/>
          </a:xfrm>
          <a:prstGeom prst="rect">
            <a:avLst/>
          </a:prstGeom>
        </p:spPr>
        <p:txBody>
          <a:bodyPr vert="horz" lIns="163272" tIns="81637" rIns="163272" bIns="81637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1" y="4497391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8"/>
            <a:ext cx="7996244" cy="3018971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6157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2" y="2437214"/>
            <a:ext cx="1756228" cy="17562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30"/>
            <a:ext cx="1756228" cy="175622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1"/>
            <a:ext cx="1432959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1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5" y="3626742"/>
            <a:ext cx="8766630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9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7" y="7271657"/>
            <a:ext cx="6086590" cy="2119088"/>
          </a:xfrm>
        </p:spPr>
        <p:txBody>
          <a:bodyPr anchor="t">
            <a:normAutofit/>
          </a:bodyPr>
          <a:lstStyle>
            <a:lvl1pPr algn="l"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10" y="7467597"/>
            <a:ext cx="7762990" cy="1632861"/>
          </a:xfrm>
        </p:spPr>
        <p:txBody>
          <a:bodyPr anchor="t">
            <a:normAutofit/>
          </a:bodyPr>
          <a:lstStyle>
            <a:lvl1pPr algn="l"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632514"/>
            <a:ext cx="8766630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9" y="7173685"/>
            <a:ext cx="1008745" cy="100874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31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" y="6386288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5" y="3531928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6" y="2082070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2" y="2393779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2" name="グループ化 37"/>
          <p:cNvGrpSpPr/>
          <p:nvPr userDrawn="1"/>
        </p:nvGrpSpPr>
        <p:grpSpPr>
          <a:xfrm>
            <a:off x="677773" y="1800273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5" y="829994"/>
            <a:ext cx="6192688" cy="4215032"/>
          </a:xfrm>
          <a:prstGeom prst="rect">
            <a:avLst/>
          </a:prstGeom>
        </p:spPr>
        <p:txBody>
          <a:bodyPr vert="horz" lIns="163272" tIns="81637" rIns="163272" bIns="81637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3" y="5376511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40"/>
            <a:ext cx="6196784" cy="3462585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1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5311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11" y="248400"/>
            <a:ext cx="9599849" cy="1202400"/>
          </a:xfrm>
          <a:prstGeom prst="rect">
            <a:avLst/>
          </a:prstGeom>
        </p:spPr>
        <p:txBody>
          <a:bodyPr vert="horz" lIns="163272" tIns="81637" rIns="163272" bIns="81637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6" y="2665870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5" y="3412237"/>
            <a:ext cx="5708073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4" y="5866270"/>
            <a:ext cx="3588328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6" y="6612636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3" y="5092970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7"/>
            <a:ext cx="4710545" cy="309685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7" y="7889044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5" y="8635412"/>
            <a:ext cx="4536470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6" y="2917371"/>
            <a:ext cx="1524000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8" y="6276110"/>
            <a:ext cx="1282815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600" y="8007939"/>
            <a:ext cx="775860" cy="241145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3"/>
            <a:ext cx="3050602" cy="174428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90" y="1400401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1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5" y="3287181"/>
            <a:ext cx="324035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5" y="6481193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4" y="8538053"/>
            <a:ext cx="324035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6" y="5725580"/>
            <a:ext cx="324035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70"/>
            <a:ext cx="6140652" cy="1748684"/>
          </a:xfrm>
        </p:spPr>
        <p:txBody>
          <a:bodyPr>
            <a:noAutofit/>
          </a:bodyPr>
          <a:lstStyle>
            <a:lvl1pPr algn="r">
              <a:defRPr sz="79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5"/>
            <a:ext cx="679093" cy="679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20" y="4896457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2" y="3271294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2" y="4293199"/>
            <a:ext cx="7763739" cy="3082550"/>
          </a:xfrm>
        </p:spPr>
        <p:txBody>
          <a:bodyPr anchor="t">
            <a:normAutofit/>
          </a:bodyPr>
          <a:lstStyle>
            <a:lvl1pPr algn="l"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1"/>
            <a:ext cx="1432959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1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1" y="6029236"/>
            <a:ext cx="1669777" cy="1669778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8" y="3696517"/>
            <a:ext cx="1669777" cy="1669778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8" y="6029236"/>
            <a:ext cx="1669777" cy="1669778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1" y="3696517"/>
            <a:ext cx="1669777" cy="1669778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9" y="7275427"/>
            <a:ext cx="1669777" cy="1669778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9" y="2478454"/>
            <a:ext cx="1669777" cy="1669778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7"/>
            <a:ext cx="3505994" cy="3505994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7" y="3228478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7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1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7" y="5503543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3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7" y="7778609"/>
            <a:ext cx="324035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3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2" y="3231667"/>
            <a:ext cx="324035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2" y="5506732"/>
            <a:ext cx="324035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1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5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2" y="7781797"/>
            <a:ext cx="324035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8" y="2590193"/>
            <a:ext cx="2832008" cy="588437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4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8" y="7823201"/>
            <a:ext cx="2670629" cy="905960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8" y="5529944"/>
            <a:ext cx="1103085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8"/>
            <a:ext cx="1161144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4"/>
            <a:ext cx="667049" cy="66704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81"/>
            <a:ext cx="667049" cy="66704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9"/>
            <a:ext cx="667049" cy="66704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40"/>
            <a:ext cx="667049" cy="66704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9"/>
            <a:ext cx="667049" cy="66704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81"/>
            <a:ext cx="667049" cy="66704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8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28"/>
          <p:cNvGrpSpPr/>
          <p:nvPr userDrawn="1"/>
        </p:nvGrpSpPr>
        <p:grpSpPr>
          <a:xfrm>
            <a:off x="8269814" y="2685158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36"/>
          <p:cNvGrpSpPr/>
          <p:nvPr userDrawn="1"/>
        </p:nvGrpSpPr>
        <p:grpSpPr>
          <a:xfrm>
            <a:off x="3189008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43"/>
          <p:cNvGrpSpPr/>
          <p:nvPr userDrawn="1"/>
        </p:nvGrpSpPr>
        <p:grpSpPr>
          <a:xfrm>
            <a:off x="8284327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57"/>
          <p:cNvGrpSpPr/>
          <p:nvPr userDrawn="1"/>
        </p:nvGrpSpPr>
        <p:grpSpPr>
          <a:xfrm>
            <a:off x="3174493" y="7825721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8" name="グループ化 14"/>
          <p:cNvGrpSpPr/>
          <p:nvPr userDrawn="1"/>
        </p:nvGrpSpPr>
        <p:grpSpPr>
          <a:xfrm>
            <a:off x="3189008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5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9" y="0"/>
            <a:ext cx="3856" cy="10421258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7" y="2772170"/>
            <a:ext cx="464126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50" y="2809607"/>
            <a:ext cx="659206" cy="6592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0"/>
            <a:ext cx="6269966" cy="1362113"/>
          </a:xfrm>
        </p:spPr>
        <p:txBody>
          <a:bodyPr anchor="t">
            <a:noAutofit/>
          </a:bodyPr>
          <a:lstStyle>
            <a:lvl1pPr algn="r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6" y="3613783"/>
            <a:ext cx="6269966" cy="1362113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8"/>
            <a:ext cx="659206" cy="6592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3"/>
          </a:xfrm>
        </p:spPr>
        <p:txBody>
          <a:bodyPr anchor="t">
            <a:noAutofit/>
          </a:bodyPr>
          <a:lstStyle>
            <a:lvl1pPr algn="r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1" y="6199213"/>
            <a:ext cx="464126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4" y="6236648"/>
            <a:ext cx="659206" cy="6592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5"/>
            <a:ext cx="6269966" cy="1362113"/>
          </a:xfrm>
        </p:spPr>
        <p:txBody>
          <a:bodyPr anchor="t">
            <a:noAutofit/>
          </a:bodyPr>
          <a:lstStyle>
            <a:lvl1pPr algn="l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4" y="7912733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2" y="7950170"/>
            <a:ext cx="659206" cy="6592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6"/>
            <a:ext cx="6269966" cy="1362113"/>
          </a:xfrm>
        </p:spPr>
        <p:txBody>
          <a:bodyPr anchor="t">
            <a:noAutofit/>
          </a:bodyPr>
          <a:lstStyle>
            <a:lvl1pPr algn="r">
              <a:defRPr sz="19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9" y="246958"/>
            <a:ext cx="7990958" cy="1203152"/>
          </a:xfrm>
          <a:prstGeom prst="rect">
            <a:avLst/>
          </a:prstGeom>
        </p:spPr>
        <p:txBody>
          <a:bodyPr vert="horz" lIns="163272" tIns="81637" rIns="163272" bIns="81637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7" y="1543101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5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r>
              <a:rPr lang="en-US" altLang="ja-JP">
                <a:solidFill>
                  <a:srgbClr val="1C1C1C">
                    <a:tint val="75000"/>
                  </a:srgbClr>
                </a:solidFill>
              </a:rPr>
              <a:t>The Power of PowerPoint | thepopp.com</a:t>
            </a:r>
            <a:endParaRPr lang="ja-JP" altLang="en-US" dirty="0">
              <a:solidFill>
                <a:srgbClr val="1C1C1C">
                  <a:tint val="75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1"/>
            <a:ext cx="14329591" cy="504056"/>
          </a:xfrm>
        </p:spPr>
        <p:txBody>
          <a:bodyPr vert="horz" lIns="244896" tIns="122449" rIns="244896" bIns="122449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1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2" y="2420422"/>
            <a:ext cx="1492196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32725"/>
            <a:endParaRPr kumimoji="1" lang="ja-JP" altLang="en-US" sz="3200">
              <a:solidFill>
                <a:srgbClr val="5BB8D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60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32725"/>
            <a:endParaRPr kumimoji="1" lang="ja-JP" altLang="en-US" sz="3200">
              <a:solidFill>
                <a:srgbClr val="5BB8D1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9"/>
            <a:ext cx="13938025" cy="1275245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2" y="4630777"/>
            <a:ext cx="1492196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32725"/>
            <a:endParaRPr kumimoji="1" lang="ja-JP" altLang="en-US" sz="3200" dirty="0">
              <a:solidFill>
                <a:srgbClr val="5BB8D1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60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32725"/>
            <a:endParaRPr kumimoji="1" lang="ja-JP" altLang="en-US" sz="3200">
              <a:solidFill>
                <a:srgbClr val="5BB8D1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7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5572423"/>
            <a:ext cx="13938025" cy="1275245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3"/>
            <a:ext cx="1492196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32725"/>
            <a:endParaRPr kumimoji="1" lang="ja-JP" altLang="en-US" sz="3200" dirty="0">
              <a:solidFill>
                <a:srgbClr val="5BB8D1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7" y="6963541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32725"/>
            <a:endParaRPr kumimoji="1" lang="ja-JP" altLang="en-US" sz="3200">
              <a:solidFill>
                <a:srgbClr val="5BB8D1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8" y="7082423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3" y="7788599"/>
            <a:ext cx="13938025" cy="1275245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437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2"/>
            <a:ext cx="18286413" cy="5287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r>
              <a:rPr lang="en-US" altLang="ja-JP">
                <a:solidFill>
                  <a:srgbClr val="1C1C1C">
                    <a:tint val="75000"/>
                  </a:srgbClr>
                </a:solidFill>
              </a:rPr>
              <a:t>The Power of PowerPoint | thepopp.com</a:t>
            </a:r>
            <a:endParaRPr lang="ja-JP" altLang="en-US" dirty="0">
              <a:solidFill>
                <a:srgbClr val="1C1C1C">
                  <a:tint val="75000"/>
                </a:srgbClr>
              </a:solidFill>
            </a:endParaRPr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5" y="3919365"/>
            <a:ext cx="2448274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3" y="3919365"/>
            <a:ext cx="2448274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5"/>
            <a:ext cx="2448274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8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5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5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7" y="6437300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9" y="7318999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9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3" y="7316653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7" y="7231733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5" y="7231733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1" y="7231733"/>
            <a:ext cx="324035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srgbClr val="FD497C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244896" tIns="122449" rIns="244896" bIns="122449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29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/>
      <p:bldP spid="14" grpId="1"/>
      <p:bldP spid="15" grpId="0"/>
      <p:bldP spid="15" grpId="1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3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2492803" y="6636574"/>
            <a:ext cx="711250" cy="71125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3"/>
            <a:ext cx="711250" cy="71125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9890734" y="4534906"/>
            <a:ext cx="711250" cy="71125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40"/>
            <a:ext cx="711250" cy="71125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r>
              <a:rPr lang="en-US" altLang="ja-JP">
                <a:solidFill>
                  <a:srgbClr val="1C1C1C">
                    <a:tint val="75000"/>
                  </a:srgbClr>
                </a:solidFill>
              </a:rPr>
              <a:t>The Power of PowerPoint | thepopp.com</a:t>
            </a:r>
            <a:endParaRPr lang="ja-JP" altLang="en-US" dirty="0">
              <a:solidFill>
                <a:srgbClr val="1C1C1C">
                  <a:tint val="75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3" y="1543101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1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199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5085807" y="5187347"/>
            <a:ext cx="457199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199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199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483738" y="5712764"/>
            <a:ext cx="457199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199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2"/>
            <a:ext cx="4038885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31" y="8254826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50" y="8157418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8" y="4166957"/>
            <a:ext cx="4038885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1" y="2857772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1" y="4136515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2" y="6987784"/>
            <a:ext cx="4038885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6" y="7743428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5" y="7646020"/>
            <a:ext cx="324035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7"/>
            <a:ext cx="4038885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6" y="2400932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5" y="3679675"/>
            <a:ext cx="324035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1" y="6448513"/>
            <a:ext cx="4038885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4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4" y="7106749"/>
            <a:ext cx="324035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30"/>
            <a:ext cx="4038885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9" y="1860245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80" y="3138988"/>
            <a:ext cx="324035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09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191" y="9534527"/>
            <a:ext cx="4114443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fld id="{48776355-7C0E-46F5-9ED1-C939726E1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375" y="9534527"/>
            <a:ext cx="6171664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4779" y="9534527"/>
            <a:ext cx="4114443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fld id="{D19E748C-84EE-472F-AEDC-A7668A1F240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20232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r>
              <a:rPr lang="en-US" altLang="ja-JP">
                <a:solidFill>
                  <a:srgbClr val="1C1C1C">
                    <a:tint val="75000"/>
                  </a:srgbClr>
                </a:solidFill>
              </a:rPr>
              <a:t>The Power of PowerPoint | thepopp.com</a:t>
            </a:r>
            <a:endParaRPr lang="ja-JP" altLang="en-US" dirty="0">
              <a:solidFill>
                <a:srgbClr val="1C1C1C">
                  <a:tint val="75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1"/>
            <a:ext cx="1432959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1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8280235" y="2652267"/>
            <a:ext cx="648071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r>
              <a:rPr kumimoji="1" lang="en-US" altLang="ja-JP" sz="3200" dirty="0">
                <a:solidFill>
                  <a:prstClr val="white"/>
                </a:solidFill>
              </a:rPr>
              <a:t>1</a:t>
            </a:r>
            <a:endParaRPr kumimoji="1" lang="ja-JP" altLang="en-US" sz="3200" dirty="0">
              <a:solidFill>
                <a:prstClr val="white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8280235" y="4013157"/>
            <a:ext cx="648071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r>
              <a:rPr kumimoji="1" lang="en-US" altLang="ja-JP" sz="3200" dirty="0">
                <a:solidFill>
                  <a:prstClr val="white"/>
                </a:solidFill>
              </a:rPr>
              <a:t>2</a:t>
            </a:r>
            <a:endParaRPr kumimoji="1" lang="ja-JP" altLang="en-US" sz="3200" dirty="0">
              <a:solidFill>
                <a:prstClr val="white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8280235" y="5374047"/>
            <a:ext cx="648071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r>
              <a:rPr kumimoji="1" lang="en-US" altLang="ja-JP" sz="3200" dirty="0">
                <a:solidFill>
                  <a:prstClr val="white"/>
                </a:solidFill>
              </a:rPr>
              <a:t>3</a:t>
            </a:r>
            <a:endParaRPr kumimoji="1" lang="ja-JP" altLang="en-US" sz="3200" dirty="0">
              <a:solidFill>
                <a:prstClr val="white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8280235" y="6734937"/>
            <a:ext cx="648071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r>
              <a:rPr kumimoji="1" lang="en-US" altLang="ja-JP" sz="3200" dirty="0">
                <a:solidFill>
                  <a:prstClr val="white"/>
                </a:solidFill>
              </a:rPr>
              <a:t>4</a:t>
            </a:r>
            <a:endParaRPr kumimoji="1" lang="ja-JP" altLang="en-US" sz="3200" dirty="0">
              <a:solidFill>
                <a:prstClr val="white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8280235" y="8095827"/>
            <a:ext cx="648071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r>
              <a:rPr kumimoji="1" lang="en-US" altLang="ja-JP" sz="3200" dirty="0">
                <a:solidFill>
                  <a:prstClr val="white"/>
                </a:solidFill>
              </a:rPr>
              <a:t>5</a:t>
            </a:r>
            <a:endParaRPr kumimoji="1" lang="ja-JP" altLang="en-US" sz="3200" dirty="0">
              <a:solidFill>
                <a:prstClr val="white"/>
              </a:solidFill>
            </a:endParaRP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7" y="2442120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7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7" y="5167376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7" y="6530004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7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7" cy="497441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94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802" y="1683544"/>
            <a:ext cx="1371481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5802" y="5403057"/>
            <a:ext cx="1371481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742" indent="0" algn="ctr">
              <a:buNone/>
              <a:defRPr sz="3000"/>
            </a:lvl2pPr>
            <a:lvl3pPr marL="1371486" indent="0" algn="ctr">
              <a:buNone/>
              <a:defRPr sz="2700"/>
            </a:lvl3pPr>
            <a:lvl4pPr marL="2057228" indent="0" algn="ctr">
              <a:buNone/>
              <a:defRPr sz="2400"/>
            </a:lvl4pPr>
            <a:lvl5pPr marL="2742971" indent="0" algn="ctr">
              <a:buNone/>
              <a:defRPr sz="2400"/>
            </a:lvl5pPr>
            <a:lvl6pPr marL="3428714" indent="0" algn="ctr">
              <a:buNone/>
              <a:defRPr sz="2400"/>
            </a:lvl6pPr>
            <a:lvl7pPr marL="4114457" indent="0" algn="ctr">
              <a:buNone/>
              <a:defRPr sz="2400"/>
            </a:lvl7pPr>
            <a:lvl8pPr marL="4800200" indent="0" algn="ctr">
              <a:buNone/>
              <a:defRPr sz="2400"/>
            </a:lvl8pPr>
            <a:lvl9pPr marL="5485943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191" y="9534527"/>
            <a:ext cx="4114443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fld id="{48776355-7C0E-46F5-9ED1-C939726E1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375" y="9534527"/>
            <a:ext cx="6171664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4779" y="9534527"/>
            <a:ext cx="4114443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fld id="{D19E748C-84EE-472F-AEDC-A7668A1F240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8882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r>
              <a:rPr lang="en-US" altLang="ja-JP">
                <a:solidFill>
                  <a:srgbClr val="1C1C1C">
                    <a:tint val="75000"/>
                  </a:srgbClr>
                </a:solidFill>
              </a:rPr>
              <a:t>The Power of PowerPoint | thepopp.com</a:t>
            </a:r>
            <a:endParaRPr lang="ja-JP" altLang="en-US" dirty="0">
              <a:solidFill>
                <a:srgbClr val="1C1C1C">
                  <a:tint val="75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lIns="137151" tIns="68575" rIns="137151" bIns="68575"/>
          <a:lstStyle/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5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7" y="4135390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1"/>
            <a:ext cx="1432959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1" y="1399085"/>
            <a:ext cx="324035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51" tIns="68575" rIns="137151" bIns="68575" rtlCol="0" anchor="ctr"/>
          <a:lstStyle/>
          <a:p>
            <a:pPr algn="ctr" defTabSz="1632725"/>
            <a:endParaRPr kumimoji="1" lang="ja-JP" altLang="en-US" sz="3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498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2"/>
            <a:ext cx="18286413" cy="5287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5" y="3919365"/>
            <a:ext cx="2448274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3" y="3919365"/>
            <a:ext cx="2448274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5"/>
            <a:ext cx="2448274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8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5"/>
            <a:ext cx="4210864" cy="720080"/>
          </a:xfrm>
        </p:spPr>
        <p:txBody>
          <a:bodyPr anchor="t">
            <a:noAutofit/>
          </a:bodyPr>
          <a:lstStyle>
            <a:lvl1pPr algn="ctr">
              <a:defRPr sz="31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5"/>
            <a:ext cx="4210864" cy="720080"/>
          </a:xfrm>
        </p:spPr>
        <p:txBody>
          <a:bodyPr anchor="t">
            <a:noAutofit/>
          </a:bodyPr>
          <a:lstStyle>
            <a:lvl1pPr algn="ctr">
              <a:defRPr sz="31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7" y="6437300"/>
            <a:ext cx="4210864" cy="720080"/>
          </a:xfrm>
        </p:spPr>
        <p:txBody>
          <a:bodyPr anchor="t">
            <a:noAutofit/>
          </a:bodyPr>
          <a:lstStyle>
            <a:lvl1pPr algn="ctr">
              <a:defRPr sz="31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9" y="7318999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9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3" y="7316653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7" y="7231733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5" y="7231733"/>
            <a:ext cx="324035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1" y="7231733"/>
            <a:ext cx="324035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1"/>
            <a:ext cx="3920837" cy="3311237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7" y="3352800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801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2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5"/>
            <a:ext cx="2771702" cy="1015664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21" y="2386804"/>
            <a:ext cx="2771702" cy="1015664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4" y="2386804"/>
            <a:ext cx="2771702" cy="1015664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4"/>
            <a:ext cx="2771702" cy="1015664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6" y="248401"/>
            <a:ext cx="8244251" cy="120315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2" y="1400401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6"/>
            <a:ext cx="3716212" cy="720080"/>
          </a:xfrm>
        </p:spPr>
        <p:txBody>
          <a:bodyPr anchor="t">
            <a:noAutofit/>
          </a:bodyPr>
          <a:lstStyle>
            <a:lvl1pPr algn="l">
              <a:defRPr sz="31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40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29" y="3552226"/>
            <a:ext cx="3716212" cy="720080"/>
          </a:xfrm>
        </p:spPr>
        <p:txBody>
          <a:bodyPr anchor="t">
            <a:noAutofit/>
          </a:bodyPr>
          <a:lstStyle>
            <a:lvl1pPr algn="l">
              <a:defRPr sz="31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5" y="4184840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6"/>
            <a:ext cx="3716212" cy="720080"/>
          </a:xfrm>
        </p:spPr>
        <p:txBody>
          <a:bodyPr anchor="t">
            <a:noAutofit/>
          </a:bodyPr>
          <a:lstStyle>
            <a:lvl1pPr algn="l">
              <a:defRPr sz="31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70" y="3552226"/>
            <a:ext cx="3695231" cy="720080"/>
          </a:xfrm>
        </p:spPr>
        <p:txBody>
          <a:bodyPr anchor="t">
            <a:noAutofit/>
          </a:bodyPr>
          <a:lstStyle>
            <a:lvl1pPr algn="l">
              <a:defRPr sz="31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40"/>
            <a:ext cx="3729297" cy="3522248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0" y="8098972"/>
            <a:ext cx="12735953" cy="1306286"/>
          </a:xfrm>
        </p:spPr>
        <p:txBody>
          <a:bodyPr anchor="t">
            <a:normAutofit/>
          </a:bodyPr>
          <a:lstStyle>
            <a:lvl1pPr algn="l"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7" y="7998733"/>
            <a:ext cx="324035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7" y="1543101"/>
            <a:ext cx="8098882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8" y="3995459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1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6"/>
            <a:ext cx="811958" cy="81195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10" y="1039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90" y="2479205"/>
            <a:ext cx="1368151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4" y="6222956"/>
            <a:ext cx="9577063" cy="79208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7" y="7735789"/>
            <a:ext cx="324035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5" y="6943700"/>
            <a:ext cx="9577063" cy="576065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11" y="1039045"/>
            <a:ext cx="4916413" cy="491641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5" y="7879805"/>
            <a:ext cx="12486824" cy="1584176"/>
          </a:xfrm>
        </p:spPr>
        <p:txBody>
          <a:bodyPr anchor="t">
            <a:normAutofit/>
          </a:bodyPr>
          <a:lstStyle>
            <a:lvl1pPr algn="ctr">
              <a:defRPr sz="19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90" y="1899751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4" y="4732634"/>
            <a:ext cx="486996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20" rIns="91438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66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42" Type="http://schemas.openxmlformats.org/officeDocument/2006/relationships/slideLayout" Target="../slideLayouts/slideLayout69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65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41" Type="http://schemas.openxmlformats.org/officeDocument/2006/relationships/slideLayout" Target="../slideLayouts/slideLayout68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64.xml"/><Relationship Id="rId40" Type="http://schemas.openxmlformats.org/officeDocument/2006/relationships/slideLayout" Target="../slideLayouts/slideLayout67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62.xml"/><Relationship Id="rId4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8"/>
            <a:ext cx="16507876" cy="1203152"/>
          </a:xfrm>
          <a:prstGeom prst="rect">
            <a:avLst/>
          </a:prstGeom>
        </p:spPr>
        <p:txBody>
          <a:bodyPr vert="horz" lIns="163272" tIns="81637" rIns="163272" bIns="81637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2"/>
            <a:ext cx="16457772" cy="6788945"/>
          </a:xfrm>
          <a:prstGeom prst="rect">
            <a:avLst/>
          </a:prstGeom>
        </p:spPr>
        <p:txBody>
          <a:bodyPr vert="horz" lIns="163272" tIns="81637" rIns="163272" bIns="81637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9"/>
            <a:ext cx="5790697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4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1" y="9166572"/>
            <a:ext cx="1080119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5" y="9704243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vert="horz" lIns="163272" tIns="81637" rIns="163272" bIns="81637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25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25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590" indent="-510227" algn="l" defTabSz="1632725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49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06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269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32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89996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358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719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083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63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25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088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450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14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177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538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530902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5" y="246958"/>
            <a:ext cx="16437799" cy="1203152"/>
          </a:xfrm>
          <a:prstGeom prst="rect">
            <a:avLst/>
          </a:prstGeom>
        </p:spPr>
        <p:txBody>
          <a:bodyPr vert="horz" lIns="163272" tIns="81637" rIns="163272" bIns="81637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2"/>
            <a:ext cx="16457772" cy="6788945"/>
          </a:xfrm>
          <a:prstGeom prst="rect">
            <a:avLst/>
          </a:prstGeom>
        </p:spPr>
        <p:txBody>
          <a:bodyPr vert="horz" lIns="163272" tIns="81637" rIns="163272" bIns="81637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</p:sldLayoutIdLst>
  <p:hf hdr="0" dt="0"/>
  <p:txStyles>
    <p:titleStyle>
      <a:lvl1pPr algn="l" defTabSz="1632725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25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590" indent="-510227" algn="l" defTabSz="1632725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49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06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269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32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89996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358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719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083" indent="-408181" algn="l" defTabSz="1632725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63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25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088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450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14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177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538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530902" algn="l" defTabSz="1632725" rtl="0" eaLnBrk="1" latinLnBrk="0" hangingPunct="1">
        <a:defRPr kumimoji="1"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d32Ps1VYAk" TargetMode="Externa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>
          <a:xfrm>
            <a:off x="1395545" y="3684101"/>
            <a:ext cx="15543451" cy="1586000"/>
          </a:xfrm>
        </p:spPr>
        <p:txBody>
          <a:bodyPr/>
          <a:lstStyle/>
          <a:p>
            <a:r>
              <a:rPr kumimoji="1" lang="en-GB" altLang="ja-JP" dirty="0" smtClean="0"/>
              <a:t>Digital</a:t>
            </a:r>
            <a:br>
              <a:rPr kumimoji="1" lang="en-GB" altLang="ja-JP" dirty="0" smtClean="0"/>
            </a:br>
            <a:r>
              <a:rPr lang="en-GB" altLang="ja-JP" dirty="0" smtClean="0"/>
              <a:t>Economics</a:t>
            </a:r>
            <a:endParaRPr kumimoji="1" lang="ja-JP" altLang="en-US" dirty="0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altLang="ja-JP" sz="2800" b="1" dirty="0" smtClean="0"/>
              <a:t>Department of Computer Science and Engineering,</a:t>
            </a:r>
          </a:p>
          <a:p>
            <a:r>
              <a:rPr lang="en-GB" altLang="ja-JP" sz="2800" b="1" dirty="0" smtClean="0"/>
              <a:t> </a:t>
            </a:r>
            <a:r>
              <a:rPr lang="en-GB" altLang="ja-JP" sz="2800" b="1" dirty="0" err="1" smtClean="0"/>
              <a:t>Rajarambapu</a:t>
            </a:r>
            <a:r>
              <a:rPr lang="en-GB" altLang="ja-JP" sz="2800" b="1" dirty="0" smtClean="0"/>
              <a:t> Institute of Technology, </a:t>
            </a:r>
            <a:r>
              <a:rPr lang="en-GB" altLang="ja-JP" sz="2800" b="1" dirty="0" err="1" smtClean="0"/>
              <a:t>Rajaramnagar</a:t>
            </a:r>
            <a:endParaRPr lang="en-GB" altLang="ja-JP" sz="28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22173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754">
        <p:fade/>
      </p:transition>
    </mc:Choice>
    <mc:Fallback>
      <p:transition spd="med" advTm="6754">
        <p:fade/>
      </p:transition>
    </mc:Fallback>
  </mc:AlternateContent>
  <p:timing>
    <p:tnLst>
      <p:par>
        <p:cTn id="1" dur="indefinite" restart="never" nodeType="tmRoot"/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91740" y="178320"/>
            <a:ext cx="15739550" cy="8961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Job Growth and Economic Modernization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11" r="1211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Job growth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709067" y="7271656"/>
            <a:ext cx="6086590" cy="2192202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$193 billion boost to world economic output.</a:t>
            </a:r>
          </a:p>
          <a:p>
            <a:r>
              <a:rPr lang="en-US" sz="3000" dirty="0"/>
              <a:t>Created 6 million jobs globally in 2011.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Economic modernization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457192" indent="-457192">
              <a:buFont typeface="Arial" panose="020B0604020202020204" pitchFamily="34" charset="0"/>
              <a:buChar char="•"/>
            </a:pPr>
            <a:r>
              <a:rPr lang="en-US" sz="2800" dirty="0"/>
              <a:t>Impact on internet economy.</a:t>
            </a:r>
          </a:p>
          <a:p>
            <a:pPr marL="457192" indent="-457192">
              <a:buFont typeface="Arial" panose="020B0604020202020204" pitchFamily="34" charset="0"/>
              <a:buChar char="•"/>
            </a:pPr>
            <a:r>
              <a:rPr lang="en-US" sz="2800" dirty="0"/>
              <a:t>10% increase in productivity.</a:t>
            </a:r>
          </a:p>
          <a:p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03" b="11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0468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575255" y="1364343"/>
            <a:ext cx="8014932" cy="3096986"/>
          </a:xfrm>
        </p:spPr>
        <p:txBody>
          <a:bodyPr/>
          <a:lstStyle/>
          <a:p>
            <a:r>
              <a:rPr lang="en-US" dirty="0"/>
              <a:t>Contribution To Wealth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New business models and entrepreneurship.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Individual communication changed market shares of telecommunication companies.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E-government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356" r="13356"/>
          <a:stretch>
            <a:fillRect/>
          </a:stretch>
        </p:blipFill>
        <p:spPr>
          <a:xfrm>
            <a:off x="1" y="160021"/>
            <a:ext cx="9144000" cy="9852068"/>
          </a:xfrm>
        </p:spPr>
      </p:pic>
    </p:spTree>
    <p:extLst>
      <p:ext uri="{BB962C8B-B14F-4D97-AF65-F5344CB8AC3E}">
        <p14:creationId xmlns:p14="http://schemas.microsoft.com/office/powerpoint/2010/main" xmlns="" val="39657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The Mobile App Economy….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2018: 92 billion dollars from smartphones i.e. 268% increase.</a:t>
            </a:r>
          </a:p>
          <a:p>
            <a:r>
              <a:rPr lang="en-US" sz="2400" dirty="0"/>
              <a:t>March 2017 stats: 2,800,000 registered applications in android market.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02" r="4002"/>
          <a:stretch>
            <a:fillRect/>
          </a:stretch>
        </p:blipFill>
        <p:spPr/>
      </p:pic>
      <p:sp>
        <p:nvSpPr>
          <p:cNvPr id="6" name="スライド番号プレースホルダー 23"/>
          <p:cNvSpPr>
            <a:spLocks noGrp="1"/>
          </p:cNvSpPr>
          <p:nvPr>
            <p:ph type="sldNum" sz="quarter" idx="11"/>
          </p:nvPr>
        </p:nvSpPr>
        <p:spPr>
          <a:xfrm>
            <a:off x="17151171" y="9432790"/>
            <a:ext cx="1080119" cy="547688"/>
          </a:xfrm>
        </p:spPr>
        <p:txBody>
          <a:bodyPr/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83026875"/>
      </p:ext>
    </p:extLst>
  </p:cSld>
  <p:clrMapOvr>
    <a:masterClrMapping/>
  </p:clrMapOvr>
  <p:transition spd="slow" advTm="5639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1"/>
          </p:nvPr>
        </p:nvSpPr>
        <p:spPr>
          <a:xfrm>
            <a:off x="623456" y="2396225"/>
            <a:ext cx="5702453" cy="461276"/>
          </a:xfrm>
        </p:spPr>
        <p:txBody>
          <a:bodyPr/>
          <a:lstStyle/>
          <a:p>
            <a:r>
              <a:rPr lang="en-US" dirty="0" smtClean="0"/>
              <a:t>The Rise of Digital Music</a:t>
            </a:r>
            <a:endParaRPr lang="en-US" dirty="0"/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29"/>
          </p:nvPr>
        </p:nvSpPr>
        <p:spPr>
          <a:xfrm>
            <a:off x="1" y="6469380"/>
            <a:ext cx="4297681" cy="1188720"/>
          </a:xfrm>
        </p:spPr>
        <p:txBody>
          <a:bodyPr/>
          <a:lstStyle/>
          <a:p>
            <a:r>
              <a:rPr lang="en-US" dirty="0" smtClean="0"/>
              <a:t>From the Dark Room to Computer Room</a:t>
            </a:r>
            <a:endParaRPr lang="en-US" dirty="0"/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30"/>
          </p:nvPr>
        </p:nvSpPr>
        <p:spPr>
          <a:xfrm>
            <a:off x="526476" y="7658101"/>
            <a:ext cx="3591863" cy="23223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31"/>
          </p:nvPr>
        </p:nvSpPr>
        <p:spPr>
          <a:xfrm>
            <a:off x="13670280" y="4274820"/>
            <a:ext cx="4616131" cy="685800"/>
          </a:xfrm>
        </p:spPr>
        <p:txBody>
          <a:bodyPr/>
          <a:lstStyle/>
          <a:p>
            <a:r>
              <a:rPr lang="en-US" dirty="0" smtClean="0"/>
              <a:t>Snail Mail to E-mail</a:t>
            </a:r>
            <a:endParaRPr lang="en-US" dirty="0"/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33"/>
          </p:nvPr>
        </p:nvSpPr>
        <p:spPr>
          <a:xfrm>
            <a:off x="6583681" y="7817612"/>
            <a:ext cx="3337560" cy="617729"/>
          </a:xfrm>
        </p:spPr>
        <p:txBody>
          <a:bodyPr/>
          <a:lstStyle/>
          <a:p>
            <a:r>
              <a:rPr lang="en-US" dirty="0" smtClean="0"/>
              <a:t>Saving Paper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35340" y="294121"/>
            <a:ext cx="9166859" cy="179875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1" y="2992373"/>
            <a:ext cx="6097308" cy="223418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2" y="7645412"/>
            <a:ext cx="5463538" cy="23726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40904" y="8615119"/>
            <a:ext cx="6746427" cy="13952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64440" y="4949428"/>
            <a:ext cx="5621971" cy="26959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5909" y="8435342"/>
            <a:ext cx="3298152" cy="179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3455" y="6469380"/>
            <a:ext cx="3494883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20" rIns="91438" bIns="45720"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xmlns="" val="321312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>
          <a:xfrm>
            <a:off x="-161701" y="0"/>
            <a:ext cx="18284826" cy="10287000"/>
          </a:xfrm>
        </p:spPr>
      </p:sp>
      <p:sp>
        <p:nvSpPr>
          <p:cNvPr id="29" name="テキスト プレースホルダー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Sharing Economy</a:t>
            </a:r>
            <a:endParaRPr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0" name="テキスト プレースホルダー 3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35752" y="-327322"/>
            <a:ext cx="8187374" cy="7447755"/>
          </a:xfrm>
          <a:prstGeom prst="rect">
            <a:avLst/>
          </a:pr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044" b="16044"/>
          <a:stretch>
            <a:fillRect/>
          </a:stretch>
        </p:blipFill>
        <p:spPr>
          <a:xfrm>
            <a:off x="3458325" y="5219408"/>
            <a:ext cx="1152263" cy="1152363"/>
          </a:xfrm>
        </p:spPr>
      </p:pic>
    </p:spTree>
    <p:extLst>
      <p:ext uri="{BB962C8B-B14F-4D97-AF65-F5344CB8AC3E}">
        <p14:creationId xmlns:p14="http://schemas.microsoft.com/office/powerpoint/2010/main" xmlns="" val="20902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4280">
        <p14:flip dir="r"/>
      </p:transition>
    </mc:Choice>
    <mc:Fallback>
      <p:transition spd="slow" advTm="42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What is </a:t>
            </a:r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S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haring Economy ?....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15</a:t>
            </a:fld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3506888" y="1560881"/>
            <a:ext cx="14328348" cy="615728"/>
          </a:xfrm>
        </p:spPr>
        <p:txBody>
          <a:bodyPr>
            <a:normAutofit fontScale="32500" lnSpcReduction="20000"/>
          </a:bodyPr>
          <a:lstStyle/>
          <a:p>
            <a:r>
              <a:rPr lang="en-US" altLang="ja-JP" sz="6700" b="1" dirty="0"/>
              <a:t>Definitions</a:t>
            </a:r>
            <a:endParaRPr lang="ja-JP" altLang="en-US" sz="6700" b="1" dirty="0"/>
          </a:p>
          <a:p>
            <a:endParaRPr lang="ja-JP" altLang="en-US" sz="30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/>
          </p:nvPr>
        </p:nvSpPr>
        <p:spPr>
          <a:xfrm>
            <a:off x="2022535" y="2576623"/>
            <a:ext cx="7426219" cy="790352"/>
          </a:xfrm>
        </p:spPr>
        <p:txBody>
          <a:bodyPr/>
          <a:lstStyle/>
          <a:p>
            <a:r>
              <a:rPr lang="en-US" altLang="ja-JP" dirty="0" smtClean="0"/>
              <a:t>Economic model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>
          <a:xfrm>
            <a:off x="2708493" y="3173672"/>
            <a:ext cx="13936816" cy="1275245"/>
          </a:xfrm>
        </p:spPr>
        <p:txBody>
          <a:bodyPr>
            <a:noAutofit/>
          </a:bodyPr>
          <a:lstStyle/>
          <a:p>
            <a:r>
              <a:rPr lang="en-IN" altLang="ja-JP" sz="2800" b="1" dirty="0"/>
              <a:t>Here individuals are able to borrow or rent assets owned by someone else. The sharing economy model is most likely to be used when the price of a particular asset is high and the asset is not fully utilized all the time.</a:t>
            </a:r>
            <a:endParaRPr lang="ja-JP" altLang="en-US" sz="2800" b="1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smtClean="0"/>
              <a:t> Socio-economic ecosystem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The Sharing Economy is a socio-economic ecosystem built around the sharing of human, physical and intellectual resources.</a:t>
            </a:r>
            <a:endParaRPr lang="ja-JP" altLang="en-US" sz="2800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 smtClean="0"/>
              <a:t>Ownership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The Sharing Economy is an economic model based on providing access to goods and services rather than their outright ownership (Peer to peer sharing). 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xmlns="" val="3260192589"/>
      </p:ext>
    </p:extLst>
  </p:cSld>
  <p:clrMapOvr>
    <a:masterClrMapping/>
  </p:clrMapOvr>
  <p:transition spd="slow" advTm="8307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/>
          </p:nvPr>
        </p:nvSpPr>
        <p:spPr>
          <a:xfrm>
            <a:off x="1728051" y="6439645"/>
            <a:ext cx="4897555" cy="720080"/>
          </a:xfrm>
        </p:spPr>
        <p:txBody>
          <a:bodyPr/>
          <a:lstStyle/>
          <a:p>
            <a:r>
              <a:rPr lang="en-IN" sz="3000" b="1" dirty="0"/>
              <a:t>Societal</a:t>
            </a:r>
            <a:r>
              <a:rPr lang="en-IN" b="1" dirty="0"/>
              <a:t> drivers</a:t>
            </a:r>
          </a:p>
          <a:p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1"/>
          </p:nvPr>
        </p:nvSpPr>
        <p:spPr>
          <a:xfrm>
            <a:off x="7051843" y="6439645"/>
            <a:ext cx="5115437" cy="720080"/>
          </a:xfrm>
        </p:spPr>
        <p:txBody>
          <a:bodyPr/>
          <a:lstStyle/>
          <a:p>
            <a:r>
              <a:rPr lang="en-IN" sz="3000" b="1" dirty="0"/>
              <a:t>Economic</a:t>
            </a:r>
            <a:r>
              <a:rPr lang="en-IN" b="1" dirty="0"/>
              <a:t> drivers</a:t>
            </a:r>
          </a:p>
          <a:p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2"/>
          </p:nvPr>
        </p:nvSpPr>
        <p:spPr>
          <a:xfrm>
            <a:off x="12394426" y="6437300"/>
            <a:ext cx="5821002" cy="720080"/>
          </a:xfrm>
        </p:spPr>
        <p:txBody>
          <a:bodyPr/>
          <a:lstStyle/>
          <a:p>
            <a:pPr algn="l"/>
            <a:r>
              <a:rPr lang="en-IN" b="1" dirty="0">
                <a:solidFill>
                  <a:schemeClr val="accent3"/>
                </a:solidFill>
              </a:rPr>
              <a:t>Technological drivers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46" indent="-285746" algn="just">
              <a:buFont typeface="Arial" panose="020B0604020202020204" pitchFamily="34" charset="0"/>
              <a:buChar char="•"/>
            </a:pPr>
            <a:r>
              <a:rPr lang="en-US" altLang="ja-JP" sz="2800" b="1" dirty="0"/>
              <a:t>Wastage of resources</a:t>
            </a:r>
          </a:p>
          <a:p>
            <a:pPr marL="285746" indent="-285746" algn="just">
              <a:buFont typeface="Arial" panose="020B0604020202020204" pitchFamily="34" charset="0"/>
              <a:buChar char="•"/>
            </a:pPr>
            <a:r>
              <a:rPr lang="en-US" altLang="ja-JP" sz="2800" b="1" dirty="0"/>
              <a:t>Crappy Product</a:t>
            </a:r>
            <a:endParaRPr lang="ja-JP" altLang="en-US" sz="2800" b="1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4"/>
          </p:nvPr>
        </p:nvSpPr>
        <p:spPr>
          <a:xfrm>
            <a:off x="7052026" y="7318999"/>
            <a:ext cx="4464202" cy="1787288"/>
          </a:xfrm>
        </p:spPr>
        <p:txBody>
          <a:bodyPr/>
          <a:lstStyle/>
          <a:p>
            <a:pPr marL="285746" indent="-285746" algn="just">
              <a:buFont typeface="Arial" panose="020B0604020202020204" pitchFamily="34" charset="0"/>
              <a:buChar char="•"/>
            </a:pPr>
            <a:r>
              <a:rPr lang="en-IN" sz="2800" b="1" dirty="0"/>
              <a:t>Recession </a:t>
            </a:r>
          </a:p>
          <a:p>
            <a:pPr marL="285746" indent="-285746" algn="just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303030"/>
                </a:solidFill>
                <a:latin typeface="Benton Sans"/>
              </a:rPr>
              <a:t>Inflation </a:t>
            </a:r>
            <a:endParaRPr lang="ja-JP" altLang="en-US" sz="2500" b="1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5"/>
          </p:nvPr>
        </p:nvSpPr>
        <p:spPr>
          <a:xfrm>
            <a:off x="12167281" y="7316653"/>
            <a:ext cx="5319896" cy="1787288"/>
          </a:xfrm>
        </p:spPr>
        <p:txBody>
          <a:bodyPr/>
          <a:lstStyle/>
          <a:p>
            <a:pPr marL="285746" indent="-285746" algn="just">
              <a:buFont typeface="Arial" panose="020B0604020202020204" pitchFamily="34" charset="0"/>
              <a:buChar char="•"/>
            </a:pPr>
            <a:r>
              <a:rPr lang="en-US" altLang="ja-JP" sz="2800" b="1" dirty="0"/>
              <a:t>Technology Improvement</a:t>
            </a:r>
            <a:endParaRPr lang="ja-JP" altLang="en-US" sz="2800" b="1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16</a:t>
            </a:fld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1794115"/>
      </p:ext>
    </p:extLst>
  </p:cSld>
  <p:clrMapOvr>
    <a:masterClrMapping/>
  </p:clrMapOvr>
  <p:transition spd="slow" advTm="6161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Methods to achieve: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17</a:t>
            </a:fld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1"/>
          </p:nvPr>
        </p:nvSpPr>
        <p:spPr>
          <a:xfrm>
            <a:off x="752478" y="8245378"/>
            <a:ext cx="4038536" cy="720080"/>
          </a:xfrm>
        </p:spPr>
        <p:txBody>
          <a:bodyPr/>
          <a:lstStyle/>
          <a:p>
            <a:r>
              <a:rPr lang="en-US" altLang="ja-JP" dirty="0"/>
              <a:t>Peer-peer Sharing</a:t>
            </a:r>
            <a:endParaRPr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>
          <a:xfrm>
            <a:off x="3426680" y="3491327"/>
            <a:ext cx="4038536" cy="720080"/>
          </a:xfrm>
        </p:spPr>
        <p:txBody>
          <a:bodyPr/>
          <a:lstStyle/>
          <a:p>
            <a:r>
              <a:rPr lang="en-IN" dirty="0"/>
              <a:t>collective purchasing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7"/>
          </p:nvPr>
        </p:nvSpPr>
        <p:spPr>
          <a:xfrm>
            <a:off x="5307169" y="8192573"/>
            <a:ext cx="4786463" cy="720080"/>
          </a:xfrm>
        </p:spPr>
        <p:txBody>
          <a:bodyPr/>
          <a:lstStyle/>
          <a:p>
            <a:r>
              <a:rPr lang="en-IN" dirty="0"/>
              <a:t>collaborative economy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9"/>
          </p:nvPr>
        </p:nvSpPr>
        <p:spPr>
          <a:xfrm>
            <a:off x="8228051" y="2930705"/>
            <a:ext cx="4038536" cy="720080"/>
          </a:xfrm>
        </p:spPr>
        <p:txBody>
          <a:bodyPr/>
          <a:lstStyle/>
          <a:p>
            <a:r>
              <a:rPr lang="en-IN" dirty="0"/>
              <a:t>pay-as-you-use economy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31"/>
          </p:nvPr>
        </p:nvSpPr>
        <p:spPr>
          <a:xfrm>
            <a:off x="10835984" y="7180033"/>
            <a:ext cx="4038536" cy="720080"/>
          </a:xfrm>
        </p:spPr>
        <p:txBody>
          <a:bodyPr/>
          <a:lstStyle/>
          <a:p>
            <a:r>
              <a:rPr lang="en-IN" dirty="0"/>
              <a:t>shared ownership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33"/>
          </p:nvPr>
        </p:nvSpPr>
        <p:spPr>
          <a:xfrm>
            <a:off x="13147801" y="2400932"/>
            <a:ext cx="4038536" cy="720080"/>
          </a:xfrm>
        </p:spPr>
        <p:txBody>
          <a:bodyPr/>
          <a:lstStyle/>
          <a:p>
            <a:r>
              <a:rPr lang="en-IN" dirty="0" smtClean="0"/>
              <a:t>Swapping and </a:t>
            </a:r>
            <a:r>
              <a:rPr lang="en-IN" dirty="0"/>
              <a:t>exchanging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52183406"/>
      </p:ext>
    </p:extLst>
  </p:cSld>
  <p:clrMapOvr>
    <a:masterClrMapping/>
  </p:clrMapOvr>
  <p:transition spd="slow" advTm="17892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" y="447"/>
            <a:ext cx="18284826" cy="10286108"/>
          </a:xfrm>
        </p:spPr>
      </p:pic>
    </p:spTree>
    <p:extLst>
      <p:ext uri="{BB962C8B-B14F-4D97-AF65-F5344CB8AC3E}">
        <p14:creationId xmlns:p14="http://schemas.microsoft.com/office/powerpoint/2010/main" xmlns="" val="38214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Barriers: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19</a:t>
            </a:fld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ja-JP" sz="3200" b="1" dirty="0"/>
              <a:t>Trust Issues</a:t>
            </a:r>
            <a:endParaRPr lang="ja-JP" altLang="en-US" sz="3200" b="1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altLang="ja-JP" sz="3200" b="1" dirty="0"/>
              <a:t>Don’t know any users, social proof</a:t>
            </a:r>
            <a:endParaRPr lang="ja-JP" altLang="en-US" sz="3200" b="1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altLang="ja-JP" sz="3200" b="1" dirty="0"/>
              <a:t>Time it takes to learn new platform</a:t>
            </a:r>
            <a:endParaRPr lang="ja-JP" altLang="en-US" sz="3200" b="1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/>
              <a:t>Insufficient knowledge of how to get started</a:t>
            </a:r>
            <a:endParaRPr lang="ja-JP" altLang="en-US" sz="3200" b="1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altLang="ja-JP" sz="3200" b="1" dirty="0"/>
              <a:t>Scams, privacy and safety risks</a:t>
            </a:r>
            <a:endParaRPr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2495738640"/>
      </p:ext>
    </p:extLst>
  </p:cSld>
  <p:clrMapOvr>
    <a:masterClrMapping/>
  </p:clrMapOvr>
  <p:transition spd="slow" advTm="8454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Table of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chemeClr val="accent1"/>
                </a:solidFill>
              </a:rPr>
              <a:t>Contents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GB" altLang="ja-JP" dirty="0" smtClean="0"/>
              <a:t>Introductions and Terms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GB" altLang="ja-JP" sz="2200" dirty="0" err="1" smtClean="0"/>
              <a:t>Digresh</a:t>
            </a:r>
            <a:r>
              <a:rPr lang="en-GB" altLang="ja-JP" sz="2200" dirty="0" smtClean="0"/>
              <a:t> and </a:t>
            </a:r>
            <a:r>
              <a:rPr lang="en-GB" altLang="ja-JP" sz="2200" dirty="0" err="1" smtClean="0"/>
              <a:t>Varun</a:t>
            </a:r>
            <a:r>
              <a:rPr lang="en-GB" altLang="ja-JP" sz="2200" dirty="0" smtClean="0"/>
              <a:t> </a:t>
            </a:r>
            <a:endParaRPr lang="ja-JP" altLang="en-US" sz="2200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GB" altLang="ja-JP" dirty="0" smtClean="0"/>
              <a:t>Conclusion	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GB" altLang="ja-JP" dirty="0" smtClean="0"/>
              <a:t>Globalisation and Evolution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GB" altLang="ja-JP" sz="2200" dirty="0" err="1" smtClean="0"/>
              <a:t>Sonali</a:t>
            </a:r>
            <a:r>
              <a:rPr lang="en-GB" altLang="ja-JP" sz="2200" dirty="0" smtClean="0"/>
              <a:t> and </a:t>
            </a:r>
            <a:r>
              <a:rPr lang="en-GB" altLang="ja-JP" sz="2200" dirty="0" err="1" smtClean="0"/>
              <a:t>Ashish</a:t>
            </a:r>
            <a:endParaRPr lang="ja-JP" altLang="en-US" sz="22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altLang="ja-JP" dirty="0" smtClean="0"/>
              <a:t>Sharing Economy 	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altLang="ja-JP" sz="2200" dirty="0" err="1" smtClean="0"/>
              <a:t>Ankit</a:t>
            </a:r>
            <a:r>
              <a:rPr lang="en-GB" altLang="ja-JP" sz="2200" dirty="0" smtClean="0"/>
              <a:t> and Ajay </a:t>
            </a:r>
            <a:endParaRPr lang="ja-JP" altLang="en-US" sz="220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GB" altLang="ja-JP" dirty="0" smtClean="0"/>
              <a:t>Earning and Generating M</a:t>
            </a:r>
            <a:r>
              <a:rPr kumimoji="1" lang="en-GB" altLang="ja-JP" dirty="0" smtClean="0"/>
              <a:t>oney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altLang="ja-JP" sz="2200" dirty="0" err="1" smtClean="0"/>
              <a:t>Siddhi</a:t>
            </a:r>
            <a:r>
              <a:rPr lang="en-GB" altLang="ja-JP" sz="2200" dirty="0" smtClean="0"/>
              <a:t> and </a:t>
            </a:r>
            <a:r>
              <a:rPr lang="en-GB" altLang="ja-JP" sz="2200" dirty="0" err="1" smtClean="0"/>
              <a:t>Yadnyawalkya</a:t>
            </a:r>
            <a:r>
              <a:rPr lang="en-GB" altLang="ja-JP" sz="2200" dirty="0" smtClean="0"/>
              <a:t> 	</a:t>
            </a:r>
            <a:endParaRPr lang="ja-JP" altLang="en-US" sz="2200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altLang="ja-JP" dirty="0" smtClean="0"/>
              <a:t>Backend Technology 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GB" altLang="ja-JP" sz="2200" dirty="0" smtClean="0"/>
              <a:t>Ajay and </a:t>
            </a:r>
            <a:r>
              <a:rPr lang="en-GB" altLang="ja-JP" sz="2200" dirty="0" err="1" smtClean="0"/>
              <a:t>Dushant</a:t>
            </a:r>
            <a:r>
              <a:rPr lang="en-GB" altLang="ja-JP" sz="2200" dirty="0" smtClean="0"/>
              <a:t> </a:t>
            </a:r>
            <a:endParaRPr lang="ja-JP" altLang="en-US" sz="22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011726925"/>
      </p:ext>
    </p:extLst>
  </p:cSld>
  <p:clrMapOvr>
    <a:masterClrMapping/>
  </p:clrMapOvr>
  <p:transition spd="slow" advTm="6197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5" y="449"/>
            <a:ext cx="18284825" cy="102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40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549" b="13549"/>
          <a:stretch>
            <a:fillRect/>
          </a:stretch>
        </p:blipFill>
        <p:spPr>
          <a:xfrm>
            <a:off x="795" y="0"/>
            <a:ext cx="18284826" cy="10287000"/>
          </a:xfrm>
        </p:spPr>
      </p:pic>
    </p:spTree>
    <p:extLst>
      <p:ext uri="{BB962C8B-B14F-4D97-AF65-F5344CB8AC3E}">
        <p14:creationId xmlns:p14="http://schemas.microsoft.com/office/powerpoint/2010/main" xmlns="" val="247640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4800">
        <p14:warp dir="in"/>
      </p:transition>
    </mc:Choice>
    <mc:Fallback>
      <p:transition spd="slow" advTm="48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9587"/>
            <a:ext cx="18286413" cy="10207827"/>
          </a:xfrm>
          <a:prstGeom prst="rect">
            <a:avLst/>
          </a:prstGeom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4" cstate="print"/>
          <a:srcRect l="4830" r="7326" b="16374"/>
          <a:stretch>
            <a:fillRect/>
          </a:stretch>
        </p:blipFill>
        <p:spPr>
          <a:xfrm>
            <a:off x="0" y="-96247"/>
            <a:ext cx="18286413" cy="10383248"/>
          </a:xfrm>
          <a:prstGeom prst="rect">
            <a:avLst/>
          </a:prstGeom>
        </p:spPr>
      </p:pic>
      <p:sp>
        <p:nvSpPr>
          <p:cNvPr id="8" name="タイトル 13"/>
          <p:cNvSpPr>
            <a:spLocks noGrp="1"/>
          </p:cNvSpPr>
          <p:nvPr>
            <p:ph type="title"/>
          </p:nvPr>
        </p:nvSpPr>
        <p:spPr>
          <a:xfrm>
            <a:off x="-1" y="8804060"/>
            <a:ext cx="17902990" cy="1170617"/>
          </a:xfrm>
        </p:spPr>
        <p:txBody>
          <a:bodyPr>
            <a:normAutofit fontScale="90000"/>
          </a:bodyPr>
          <a:lstStyle/>
          <a:p>
            <a:r>
              <a:rPr lang="en-GB" altLang="ja-JP" dirty="0" smtClean="0"/>
              <a:t>Banking without Bank: Peer-to-Peer Lending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3671866"/>
      </p:ext>
    </p:extLst>
  </p:cSld>
  <p:clrMapOvr>
    <a:masterClrMapping/>
  </p:clrMapOvr>
  <p:transition spd="slow" advTm="303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P2P Lending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kumimoji="1" lang="en-US" altLang="ja-JP" dirty="0"/>
              <a:t>Cons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kumimoji="1" lang="en-US" altLang="ja-JP" dirty="0"/>
              <a:t>Pros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GB" altLang="ja-JP" sz="2400" dirty="0" smtClean="0"/>
              <a:t>For borrower - </a:t>
            </a:r>
            <a:r>
              <a:rPr lang="en-GB" altLang="ja-JP" sz="2400" dirty="0" smtClean="0"/>
              <a:t>Low interest rate (than any banks)</a:t>
            </a: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46"/>
          </p:nvPr>
        </p:nvSpPr>
        <p:spPr>
          <a:xfrm>
            <a:off x="1091354" y="4286159"/>
            <a:ext cx="5277087" cy="983673"/>
          </a:xfrm>
        </p:spPr>
        <p:txBody>
          <a:bodyPr/>
          <a:lstStyle/>
          <a:p>
            <a:r>
              <a:rPr lang="en-GB" altLang="ja-JP" sz="2400" dirty="0" smtClean="0"/>
              <a:t>For lender – High rate of return (than </a:t>
            </a:r>
            <a:r>
              <a:rPr lang="en-GB" altLang="ja-JP" sz="2400" dirty="0" smtClean="0"/>
              <a:t>any banks</a:t>
            </a:r>
            <a:r>
              <a:rPr lang="en-GB" altLang="ja-JP" sz="2400" dirty="0" smtClean="0"/>
              <a:t>)</a:t>
            </a:r>
            <a:endParaRPr lang="ja-JP" altLang="en-US" sz="2400" smtClean="0"/>
          </a:p>
          <a:p>
            <a:endParaRPr kumimoji="1" lang="ja-JP" altLang="en-US" sz="24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kumimoji="1" lang="en-GB" altLang="ja-JP" sz="2400" dirty="0" smtClean="0"/>
              <a:t>No need to go bank, </a:t>
            </a:r>
          </a:p>
          <a:p>
            <a:r>
              <a:rPr kumimoji="1" lang="en-GB" altLang="ja-JP" sz="2400" dirty="0" smtClean="0"/>
              <a:t>Seat calm and enjoy coffee</a:t>
            </a:r>
            <a:r>
              <a:rPr lang="en-GB" altLang="ja-JP" sz="2400" dirty="0" smtClean="0"/>
              <a:t> !</a:t>
            </a:r>
            <a:endParaRPr kumimoji="1" lang="ja-JP" altLang="en-US" sz="2400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48"/>
          </p:nvPr>
        </p:nvSpPr>
        <p:spPr>
          <a:xfrm>
            <a:off x="12558307" y="2802506"/>
            <a:ext cx="5277087" cy="983673"/>
          </a:xfrm>
        </p:spPr>
        <p:txBody>
          <a:bodyPr/>
          <a:lstStyle/>
          <a:p>
            <a:r>
              <a:rPr lang="en-GB" altLang="ja-JP" sz="2400" dirty="0" smtClean="0"/>
              <a:t>L</a:t>
            </a:r>
            <a:r>
              <a:rPr lang="en-GB" altLang="ja-JP" sz="2400" dirty="0" smtClean="0"/>
              <a:t>oss of money </a:t>
            </a:r>
            <a:endParaRPr kumimoji="1" lang="ja-JP" altLang="en-US" sz="240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49"/>
          </p:nvPr>
        </p:nvSpPr>
        <p:spPr>
          <a:xfrm>
            <a:off x="12558307" y="4217127"/>
            <a:ext cx="5277087" cy="983673"/>
          </a:xfrm>
        </p:spPr>
        <p:txBody>
          <a:bodyPr/>
          <a:lstStyle/>
          <a:p>
            <a:r>
              <a:rPr lang="en-US" altLang="ja-JP" sz="2400" dirty="0" smtClean="0"/>
              <a:t>P2P lending is non regulatory in India</a:t>
            </a:r>
            <a:endParaRPr kumimoji="1" lang="ja-JP" altLang="en-US" sz="240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12558307" y="5559558"/>
            <a:ext cx="5277087" cy="983673"/>
          </a:xfrm>
        </p:spPr>
        <p:txBody>
          <a:bodyPr/>
          <a:lstStyle/>
          <a:p>
            <a:r>
              <a:rPr lang="en-US" altLang="ja-JP" sz="2400" dirty="0" smtClean="0"/>
              <a:t>Global </a:t>
            </a:r>
            <a:r>
              <a:rPr lang="en-GB" altLang="ja-JP" sz="2400" dirty="0" smtClean="0"/>
              <a:t>lending </a:t>
            </a:r>
            <a:r>
              <a:rPr lang="en-GB" altLang="ja-JP" sz="2400" dirty="0" smtClean="0"/>
              <a:t>regulated by U.S. </a:t>
            </a:r>
            <a:r>
              <a:rPr lang="en-GB" altLang="ja-JP" sz="2400" dirty="0" smtClean="0"/>
              <a:t>Securities and Exchange Commission</a:t>
            </a:r>
            <a:r>
              <a:rPr lang="en-GB" altLang="ja-JP" dirty="0" smtClean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91363154"/>
      </p:ext>
    </p:extLst>
  </p:cSld>
  <p:clrMapOvr>
    <a:masterClrMapping/>
  </p:clrMapOvr>
  <p:transition spd="slow" advTm="12741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Ways to earn money online </a:t>
            </a:r>
            <a:endParaRPr kumimoji="1" lang="ja-JP" altLang="en-US" dirty="0">
              <a:latin typeface="Route 159 Bold" pitchFamily="50" charset="0"/>
            </a:endParaRPr>
          </a:p>
        </p:txBody>
      </p:sp>
      <p:pic>
        <p:nvPicPr>
          <p:cNvPr id="39" name="図プレースホルダー 38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0" name="図プレースホルダー 39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" b="93"/>
          <a:stretch>
            <a:fillRect/>
          </a:stretch>
        </p:blipFill>
        <p:spPr/>
      </p:pic>
      <p:pic>
        <p:nvPicPr>
          <p:cNvPr id="37" name="図プレースホルダー 36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29" name="テキスト プレースホルダー 2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altLang="ja-JP" dirty="0" err="1" smtClean="0"/>
              <a:t>Vlogging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altLang="ja-JP" sz="2400" dirty="0" smtClean="0"/>
              <a:t>It’s </a:t>
            </a:r>
            <a:r>
              <a:rPr lang="en-GB" altLang="ja-JP" sz="2400" dirty="0" err="1" smtClean="0"/>
              <a:t>video+blogging</a:t>
            </a:r>
            <a:r>
              <a:rPr lang="en-GB" altLang="ja-JP" sz="2400" dirty="0" smtClean="0"/>
              <a:t> and people share their experiences on websites like YouTube</a:t>
            </a:r>
            <a:endParaRPr lang="ja-JP" altLang="en-US" sz="2400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ja-JP" dirty="0" smtClean="0"/>
              <a:t>Freelancing</a:t>
            </a:r>
            <a:endParaRPr lang="ja-JP" altLang="en-US" smtClean="0"/>
          </a:p>
          <a:p>
            <a:endParaRPr lang="en-GB" altLang="ja-JP" dirty="0" smtClean="0"/>
          </a:p>
          <a:p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ja-JP" sz="2400" dirty="0" smtClean="0"/>
              <a:t>Self-employed person offering services online,  usually to businesses and often to multiple clients at a time</a:t>
            </a:r>
            <a:endParaRPr lang="ja-JP" altLang="en-US" sz="2400" smtClean="0"/>
          </a:p>
          <a:p>
            <a:endParaRPr lang="en-GB" altLang="ja-JP" sz="2400" dirty="0" smtClean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7"/>
          </p:nvPr>
        </p:nvSpPr>
        <p:spPr>
          <a:xfrm>
            <a:off x="8253047" y="5501528"/>
            <a:ext cx="5509845" cy="720080"/>
          </a:xfrm>
        </p:spPr>
        <p:txBody>
          <a:bodyPr/>
          <a:lstStyle/>
          <a:p>
            <a:r>
              <a:rPr lang="en-US" b="1" dirty="0" smtClean="0"/>
              <a:t>Affiliating</a:t>
            </a: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8"/>
          </p:nvPr>
        </p:nvSpPr>
        <p:spPr>
          <a:xfrm>
            <a:off x="8909537" y="6357434"/>
            <a:ext cx="4290648" cy="2143031"/>
          </a:xfrm>
        </p:spPr>
        <p:txBody>
          <a:bodyPr/>
          <a:lstStyle/>
          <a:p>
            <a:r>
              <a:rPr lang="en-US" altLang="ja-JP" sz="2400" dirty="0" smtClean="0"/>
              <a:t>There are hundreds of online merchants like </a:t>
            </a:r>
            <a:r>
              <a:rPr lang="en-US" altLang="ja-JP" sz="2400" dirty="0" err="1" smtClean="0"/>
              <a:t>Flipkart</a:t>
            </a:r>
            <a:r>
              <a:rPr lang="en-US" altLang="ja-JP" sz="2400" dirty="0" smtClean="0"/>
              <a:t>, Amazon, eBay, </a:t>
            </a:r>
            <a:r>
              <a:rPr lang="en-US" altLang="ja-JP" sz="2400" dirty="0" err="1" smtClean="0"/>
              <a:t>Clickbank</a:t>
            </a:r>
            <a:r>
              <a:rPr lang="en-US" altLang="ja-JP" sz="2400" dirty="0" smtClean="0"/>
              <a:t> etc. where you can signup &amp; promote their products.</a:t>
            </a:r>
            <a:endParaRPr lang="ja-JP" altLang="en-US" sz="2400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9"/>
          </p:nvPr>
        </p:nvSpPr>
        <p:spPr>
          <a:xfrm>
            <a:off x="12757689" y="5501528"/>
            <a:ext cx="4756588" cy="720080"/>
          </a:xfrm>
        </p:spPr>
        <p:txBody>
          <a:bodyPr/>
          <a:lstStyle/>
          <a:p>
            <a:r>
              <a:rPr lang="en-US" altLang="ja-JP" dirty="0" smtClean="0"/>
              <a:t>Google </a:t>
            </a:r>
            <a:r>
              <a:rPr lang="en-US" altLang="ja-JP" dirty="0" err="1" smtClean="0"/>
              <a:t>Adsense</a:t>
            </a:r>
            <a:endParaRPr lang="ja-JP" altLang="en-US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0"/>
          </p:nvPr>
        </p:nvSpPr>
        <p:spPr>
          <a:xfrm>
            <a:off x="13085936" y="6380880"/>
            <a:ext cx="4217326" cy="2143031"/>
          </a:xfrm>
        </p:spPr>
        <p:txBody>
          <a:bodyPr/>
          <a:lstStyle/>
          <a:p>
            <a:r>
              <a:rPr lang="en-US" altLang="ja-JP" sz="2400" dirty="0" smtClean="0"/>
              <a:t>Advertising service designed for websites to display advertisements on webpage and earn money when visitors view or click the ads.</a:t>
            </a:r>
          </a:p>
        </p:txBody>
      </p:sp>
      <p:pic>
        <p:nvPicPr>
          <p:cNvPr id="42" name="図プレースホルダー 41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467821342"/>
      </p:ext>
    </p:extLst>
  </p:cSld>
  <p:clrMapOvr>
    <a:masterClrMapping/>
  </p:clrMapOvr>
  <p:transition spd="slow" advTm="9010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フッター プレースホルダー 1"/>
          <p:cNvSpPr txBox="1">
            <a:spLocks/>
          </p:cNvSpPr>
          <p:nvPr/>
        </p:nvSpPr>
        <p:spPr>
          <a:xfrm>
            <a:off x="5504401" y="1306989"/>
            <a:ext cx="6936250" cy="3072507"/>
          </a:xfrm>
          <a:prstGeom prst="rect">
            <a:avLst/>
          </a:prstGeom>
        </p:spPr>
        <p:txBody>
          <a:bodyPr vert="horz" lIns="163272" tIns="81637" rIns="163272" bIns="81637" rtlCol="0" anchor="b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ja-JP" sz="4300" dirty="0" smtClean="0">
                <a:solidFill>
                  <a:schemeClr val="tx2"/>
                </a:solidFill>
                <a:latin typeface="Route 159 Light" pitchFamily="50" charset="0"/>
                <a:ea typeface="+mj-ea"/>
                <a:cs typeface="+mj-cs"/>
              </a:rPr>
              <a:t>The</a:t>
            </a:r>
          </a:p>
          <a:p>
            <a:pPr algn="ctr">
              <a:spcBef>
                <a:spcPct val="0"/>
              </a:spcBef>
              <a:defRPr/>
            </a:pPr>
            <a:r>
              <a:rPr lang="en-US" altLang="ja-JP" sz="4300" dirty="0" smtClean="0">
                <a:solidFill>
                  <a:schemeClr val="tx2"/>
                </a:solidFill>
                <a:latin typeface="Route 159 Light" pitchFamily="50" charset="0"/>
                <a:ea typeface="+mj-ea"/>
                <a:cs typeface="+mj-cs"/>
              </a:rPr>
              <a:t> Business World  </a:t>
            </a:r>
          </a:p>
          <a:p>
            <a:pPr algn="ctr">
              <a:spcBef>
                <a:spcPct val="0"/>
              </a:spcBef>
              <a:defRPr/>
            </a:pPr>
            <a:r>
              <a:rPr lang="en-US" altLang="ja-JP" sz="4300" dirty="0" smtClean="0">
                <a:solidFill>
                  <a:schemeClr val="tx2"/>
                </a:solidFill>
                <a:latin typeface="Route 159 Light" pitchFamily="50" charset="0"/>
                <a:ea typeface="+mj-ea"/>
                <a:cs typeface="+mj-cs"/>
              </a:rPr>
              <a:t>of Tomorrow</a:t>
            </a:r>
            <a:endParaRPr lang="ja-JP" altLang="en-US" sz="4300" dirty="0">
              <a:solidFill>
                <a:schemeClr val="tx2"/>
              </a:solidFill>
              <a:latin typeface="Route 159 Light" pitchFamily="50" charset="0"/>
              <a:ea typeface="+mj-ea"/>
              <a:cs typeface="+mj-cs"/>
            </a:endParaRPr>
          </a:p>
        </p:txBody>
      </p:sp>
      <p:sp>
        <p:nvSpPr>
          <p:cNvPr id="14" name="タイトル 6"/>
          <p:cNvSpPr>
            <a:spLocks noGrp="1"/>
          </p:cNvSpPr>
          <p:nvPr>
            <p:ph type="title"/>
          </p:nvPr>
        </p:nvSpPr>
        <p:spPr>
          <a:xfrm>
            <a:off x="4425817" y="6535778"/>
            <a:ext cx="9577063" cy="792089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hlinkClick r:id="rId2"/>
              </a:rPr>
              <a:t>https://www.youtube.com/watch?v=8d32Ps1VYAk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65537517"/>
      </p:ext>
    </p:extLst>
  </p:cSld>
  <p:clrMapOvr>
    <a:masterClrMapping/>
  </p:clrMapOvr>
  <p:transition spd="slow" advTm="5308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How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to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Thrive in the Digital Economy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46" name="図プレースホルダー 45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14" r="16114"/>
          <a:stretch>
            <a:fillRect/>
          </a:stretch>
        </p:blipFill>
        <p:spPr>
          <a:xfrm>
            <a:off x="3996149" y="3090997"/>
            <a:ext cx="554236" cy="554237"/>
          </a:xfrm>
        </p:spPr>
      </p:pic>
      <p:sp>
        <p:nvSpPr>
          <p:cNvPr id="26" name="テキスト プレースホルダー 25"/>
          <p:cNvSpPr>
            <a:spLocks noGrp="1"/>
          </p:cNvSpPr>
          <p:nvPr>
            <p:ph type="body" sz="quarter" idx="22"/>
          </p:nvPr>
        </p:nvSpPr>
        <p:spPr>
          <a:xfrm>
            <a:off x="4858730" y="2647021"/>
            <a:ext cx="5560617" cy="601508"/>
          </a:xfrm>
        </p:spPr>
        <p:txBody>
          <a:bodyPr/>
          <a:lstStyle/>
          <a:p>
            <a:r>
              <a:rPr lang="en-US" dirty="0" smtClean="0"/>
              <a:t>Dynamic Adaptations</a:t>
            </a:r>
          </a:p>
          <a:p>
            <a:endParaRPr lang="ja-JP" altLang="en-US" smtClean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Product Enhancements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6"/>
          </p:nvPr>
        </p:nvSpPr>
        <p:spPr>
          <a:xfrm>
            <a:off x="3774624" y="6007543"/>
            <a:ext cx="5273125" cy="720080"/>
          </a:xfrm>
        </p:spPr>
        <p:txBody>
          <a:bodyPr/>
          <a:lstStyle/>
          <a:p>
            <a:r>
              <a:rPr lang="en-US" dirty="0" smtClean="0"/>
              <a:t>Get </a:t>
            </a:r>
            <a:r>
              <a:rPr lang="en-US" dirty="0" err="1" smtClean="0"/>
              <a:t>Technosavvy</a:t>
            </a:r>
            <a:endParaRPr lang="en-US" dirty="0" smtClean="0"/>
          </a:p>
          <a:p>
            <a:endParaRPr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8"/>
          </p:nvPr>
        </p:nvSpPr>
        <p:spPr>
          <a:xfrm>
            <a:off x="8798150" y="2757998"/>
            <a:ext cx="4532839" cy="720080"/>
          </a:xfrm>
        </p:spPr>
        <p:txBody>
          <a:bodyPr/>
          <a:lstStyle/>
          <a:p>
            <a:r>
              <a:rPr lang="en-US" dirty="0" smtClean="0"/>
              <a:t>Collaborative Innovation</a:t>
            </a:r>
          </a:p>
          <a:p>
            <a:endParaRPr kumimoji="1" lang="ja-JP" altLang="en-US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Customer Expectations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2"/>
          </p:nvPr>
        </p:nvSpPr>
        <p:spPr>
          <a:xfrm>
            <a:off x="9840221" y="6631074"/>
            <a:ext cx="4116411" cy="720080"/>
          </a:xfrm>
        </p:spPr>
        <p:txBody>
          <a:bodyPr/>
          <a:lstStyle/>
          <a:p>
            <a:r>
              <a:rPr lang="en-US" dirty="0" smtClean="0"/>
              <a:t>Organizational</a:t>
            </a:r>
          </a:p>
          <a:p>
            <a:r>
              <a:rPr lang="en-US" dirty="0" smtClean="0"/>
              <a:t>Leadership    </a:t>
            </a:r>
          </a:p>
        </p:txBody>
      </p:sp>
      <p:pic>
        <p:nvPicPr>
          <p:cNvPr id="48" name="図プレースホルダー 47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965005" y="6421781"/>
            <a:ext cx="554236" cy="554237"/>
          </a:xfrm>
        </p:spPr>
      </p:pic>
      <p:pic>
        <p:nvPicPr>
          <p:cNvPr id="50" name="図プレースホルダー 49"/>
          <p:cNvPicPr>
            <a:picLocks noGrp="1" noChangeAspect="1"/>
          </p:cNvPicPr>
          <p:nvPr>
            <p:ph type="pic" sz="quarter" idx="2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11" r="16211"/>
          <a:stretch>
            <a:fillRect/>
          </a:stretch>
        </p:blipFill>
        <p:spPr>
          <a:xfrm>
            <a:off x="14273413" y="7149505"/>
            <a:ext cx="554236" cy="554237"/>
          </a:xfrm>
        </p:spPr>
      </p:pic>
      <p:sp>
        <p:nvSpPr>
          <p:cNvPr id="39" name="Picture Placeholder 38"/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40" name="図プレースホルダ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11" r="16211"/>
          <a:stretch>
            <a:fillRect/>
          </a:stretch>
        </p:blipFill>
        <p:spPr>
          <a:xfrm>
            <a:off x="1407645" y="4775273"/>
            <a:ext cx="554236" cy="554237"/>
          </a:xfrm>
          <a:prstGeom prst="rect">
            <a:avLst/>
          </a:prstGeom>
        </p:spPr>
      </p:pic>
      <p:pic>
        <p:nvPicPr>
          <p:cNvPr id="49" name="図プレースホルダ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11" r="16211"/>
          <a:stretch>
            <a:fillRect/>
          </a:stretch>
        </p:blipFill>
        <p:spPr>
          <a:xfrm>
            <a:off x="16160548" y="5486305"/>
            <a:ext cx="554236" cy="554237"/>
          </a:xfrm>
          <a:prstGeom prst="rect">
            <a:avLst/>
          </a:prstGeom>
        </p:spPr>
      </p:pic>
      <p:sp>
        <p:nvSpPr>
          <p:cNvPr id="56" name="Picture Placeholder 55"/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57" name="図プレースホルダ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3655613" y="3748213"/>
            <a:ext cx="679411" cy="679412"/>
          </a:xfrm>
          <a:prstGeom prst="rect">
            <a:avLst/>
          </a:prstGeom>
        </p:spPr>
      </p:pic>
      <p:sp>
        <p:nvSpPr>
          <p:cNvPr id="58" name="Picture Placeholder 57"/>
          <p:cNvSpPr>
            <a:spLocks noGrp="1"/>
          </p:cNvSpPr>
          <p:nvPr>
            <p:ph type="pic" sz="quarter" idx="20"/>
          </p:nvPr>
        </p:nvSpPr>
        <p:spPr>
          <a:xfrm>
            <a:off x="16175376" y="5381410"/>
            <a:ext cx="554236" cy="554237"/>
          </a:xfrm>
        </p:spPr>
      </p:sp>
    </p:spTree>
    <p:extLst>
      <p:ext uri="{BB962C8B-B14F-4D97-AF65-F5344CB8AC3E}">
        <p14:creationId xmlns:p14="http://schemas.microsoft.com/office/powerpoint/2010/main" xmlns="" val="1596415110"/>
      </p:ext>
    </p:extLst>
  </p:cSld>
  <p:clrMapOvr>
    <a:masterClrMapping/>
  </p:clrMapOvr>
  <p:transition spd="slow" advTm="15355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 vert="horz" lIns="163272" tIns="81637" rIns="163272" bIns="81637" rtlCol="0" anchor="ctr">
            <a:normAutofit/>
          </a:bodyPr>
          <a:lstStyle/>
          <a:p>
            <a:r>
              <a:rPr lang="en-US" altLang="ja-JP" sz="6600" dirty="0">
                <a:latin typeface="Route 159 Bold" pitchFamily="50" charset="0"/>
              </a:rPr>
              <a:t>Back-end </a:t>
            </a:r>
            <a:r>
              <a:rPr lang="en-US" altLang="ja-JP" sz="6600" dirty="0" smtClean="0">
                <a:latin typeface="Route 159 Bold" pitchFamily="50" charset="0"/>
              </a:rPr>
              <a:t>Technologies of </a:t>
            </a:r>
            <a:r>
              <a:rPr lang="en-US" altLang="ja-JP" sz="6600" dirty="0">
                <a:latin typeface="Route 159 Bold" pitchFamily="50" charset="0"/>
              </a:rPr>
              <a:t>Digital Economics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smtClean="0"/>
              <a:t>Network Infrastructure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 smtClean="0"/>
              <a:t>Cyber-security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 smtClean="0"/>
              <a:t>Smart Devices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 err="1" smtClean="0"/>
              <a:t>IoT</a:t>
            </a:r>
            <a:r>
              <a:rPr lang="en-US" altLang="ja-JP" dirty="0" smtClean="0"/>
              <a:t> (Internet of Things)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ja-JP" dirty="0" smtClean="0"/>
              <a:t>Artificial Intelligence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ja-JP" dirty="0" smtClean="0"/>
              <a:t>Cloud Computing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011726925"/>
      </p:ext>
    </p:extLst>
  </p:cSld>
  <p:clrMapOvr>
    <a:masterClrMapping/>
  </p:clrMapOvr>
  <p:transition spd="slow" advTm="6197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>
          <a:xfrm>
            <a:off x="0" y="24568"/>
            <a:ext cx="18286413" cy="10287000"/>
          </a:xfrm>
        </p:spPr>
      </p:sp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>
          <a:xfrm>
            <a:off x="5362252" y="1850613"/>
            <a:ext cx="6768554" cy="6768554"/>
          </a:xfrm>
        </p:spPr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>
          <a:xfrm>
            <a:off x="2296952" y="763223"/>
            <a:ext cx="1518055" cy="1440160"/>
          </a:xfrm>
        </p:spPr>
        <p:txBody>
          <a:bodyPr>
            <a:normAutofit/>
          </a:bodyPr>
          <a:lstStyle/>
          <a:p>
            <a:r>
              <a:rPr kumimoji="1" lang="en-US" altLang="ja-JP" dirty="0" err="1" smtClean="0"/>
              <a:t>PaaS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3654813" y="5000689"/>
            <a:ext cx="1443355" cy="1312806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 smtClean="0"/>
              <a:t>SaaS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>
          <a:xfrm>
            <a:off x="1303977" y="2535473"/>
            <a:ext cx="3154427" cy="2459033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1357464" y="2768953"/>
            <a:ext cx="2863247" cy="2061001"/>
          </a:xfrm>
        </p:spPr>
        <p:txBody>
          <a:bodyPr/>
          <a:lstStyle/>
          <a:p>
            <a:r>
              <a:rPr lang="en-US" altLang="ja-JP" dirty="0" smtClean="0"/>
              <a:t>1. Cloud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5578177" y="1778439"/>
            <a:ext cx="6336704" cy="6602069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How they are linked with Digital ECONOMY ???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178420" y="4508661"/>
            <a:ext cx="1421060" cy="1318815"/>
          </a:xfrm>
        </p:spPr>
        <p:txBody>
          <a:bodyPr/>
          <a:lstStyle/>
          <a:p>
            <a:r>
              <a:rPr kumimoji="1" lang="en-US" altLang="ja-JP" dirty="0" err="1" smtClean="0"/>
              <a:t>IaaS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>
          <a:xfrm>
            <a:off x="13182058" y="4199005"/>
            <a:ext cx="4588067" cy="3256940"/>
          </a:xfrm>
        </p:spPr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13884948" y="4796975"/>
            <a:ext cx="2863247" cy="2061001"/>
          </a:xfrm>
        </p:spPr>
        <p:txBody>
          <a:bodyPr/>
          <a:lstStyle/>
          <a:p>
            <a:r>
              <a:rPr lang="en-US" altLang="ja-JP" dirty="0" smtClean="0"/>
              <a:t>2. Virtual Market</a:t>
            </a:r>
            <a:endParaRPr kumimoji="1" lang="ja-JP" altLang="en-US" dirty="0"/>
          </a:p>
        </p:txBody>
      </p:sp>
      <p:sp>
        <p:nvSpPr>
          <p:cNvPr id="22" name="テキスト プレースホルダー 8"/>
          <p:cNvSpPr txBox="1">
            <a:spLocks/>
          </p:cNvSpPr>
          <p:nvPr/>
        </p:nvSpPr>
        <p:spPr>
          <a:xfrm>
            <a:off x="15423425" y="2768953"/>
            <a:ext cx="2676293" cy="1407875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 vert="horz" lIns="163275" tIns="81638" rIns="163275" bIns="81638" rtlCol="0">
            <a:norm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Websites </a:t>
            </a:r>
            <a:endParaRPr lang="ja-JP" altLang="en-US" dirty="0"/>
          </a:p>
        </p:txBody>
      </p:sp>
      <p:sp>
        <p:nvSpPr>
          <p:cNvPr id="24" name="テキスト プレースホルダー 4"/>
          <p:cNvSpPr txBox="1">
            <a:spLocks/>
          </p:cNvSpPr>
          <p:nvPr/>
        </p:nvSpPr>
        <p:spPr>
          <a:xfrm>
            <a:off x="13034654" y="7724105"/>
            <a:ext cx="2441438" cy="1312806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 vert="horz" lIns="163275" tIns="81638" rIns="163275" bIns="81638" rtlCol="0">
            <a:normAutofit fontScale="85000" lnSpcReduction="10000"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Mob Applications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8858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4273">
        <p14:flip dir="r"/>
      </p:transition>
    </mc:Choice>
    <mc:Fallback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76965" y="261671"/>
            <a:ext cx="15309448" cy="1203151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What are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Benefits of going DIGITAL ?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29</a:t>
            </a:fld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/>
          </p:nvPr>
        </p:nvSpPr>
        <p:spPr>
          <a:xfrm>
            <a:off x="2023050" y="2655891"/>
            <a:ext cx="12585048" cy="790352"/>
          </a:xfrm>
        </p:spPr>
        <p:txBody>
          <a:bodyPr/>
          <a:lstStyle/>
          <a:p>
            <a:r>
              <a:rPr lang="en-US" altLang="ja-JP" dirty="0" smtClean="0"/>
              <a:t>Low </a:t>
            </a:r>
            <a:r>
              <a:rPr lang="en-US" altLang="ja-JP" dirty="0"/>
              <a:t>Cost </a:t>
            </a:r>
            <a:r>
              <a:rPr lang="en-US" altLang="ja-JP" dirty="0" smtClean="0"/>
              <a:t>and Pay </a:t>
            </a:r>
            <a:r>
              <a:rPr lang="en-US" altLang="ja-JP" dirty="0"/>
              <a:t>per use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 smtClean="0"/>
              <a:t>Back end technology services are available at very low cost</a:t>
            </a:r>
          </a:p>
          <a:p>
            <a:r>
              <a:rPr lang="en-US" altLang="ja-JP" dirty="0" smtClean="0"/>
              <a:t>Metered Service &amp; Customer are charged for service/product is used.  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smtClean="0"/>
              <a:t>Scalable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smtClean="0"/>
              <a:t>Business vendors can scale the capacity and performance whenever required.</a:t>
            </a:r>
            <a:endParaRPr lang="ja-JP" altLang="en-US" dirty="0"/>
          </a:p>
          <a:p>
            <a:endParaRPr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 smtClean="0"/>
              <a:t>Examples</a:t>
            </a:r>
            <a:endParaRPr lang="ja-JP" altLang="en-US" dirty="0"/>
          </a:p>
        </p:txBody>
      </p:sp>
      <p:sp>
        <p:nvSpPr>
          <p:cNvPr id="13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2709064" y="7987007"/>
            <a:ext cx="13938025" cy="1275244"/>
          </a:xfrm>
        </p:spPr>
        <p:txBody>
          <a:bodyPr/>
          <a:lstStyle/>
          <a:p>
            <a:r>
              <a:rPr lang="en-US" altLang="ja-JP" smtClean="0"/>
              <a:t>AADHAAR project</a:t>
            </a:r>
            <a:endParaRPr lang="en-US" altLang="ja-JP" dirty="0" smtClean="0"/>
          </a:p>
          <a:p>
            <a:r>
              <a:rPr lang="en-US" altLang="ja-JP" dirty="0" smtClean="0"/>
              <a:t>BHIM App</a:t>
            </a:r>
            <a:endParaRPr lang="ja-JP" altLang="en-US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80574950"/>
      </p:ext>
    </p:extLst>
  </p:cSld>
  <p:clrMapOvr>
    <a:masterClrMapping/>
  </p:clrMapOvr>
  <p:transition spd="slow" advTm="8307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>
          <a:xfrm>
            <a:off x="1848614" y="745957"/>
            <a:ext cx="16437799" cy="1203152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Digital </a:t>
            </a:r>
            <a:br>
              <a:rPr kumimoji="1" lang="en-US" altLang="ja-JP" dirty="0" smtClean="0"/>
            </a:br>
            <a:r>
              <a:rPr lang="en-US" altLang="ja-JP" dirty="0" smtClean="0"/>
              <a:t>	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Economics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4"/>
          </p:nvPr>
        </p:nvSpPr>
        <p:spPr>
          <a:xfrm>
            <a:off x="1222573" y="4240495"/>
            <a:ext cx="16198908" cy="3312368"/>
          </a:xfrm>
        </p:spPr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 smtClean="0"/>
              <a:t>digital </a:t>
            </a:r>
            <a:r>
              <a:rPr lang="en-US" sz="3200" dirty="0"/>
              <a:t>economy is the worldwide network of economic activities enabled by information</a:t>
            </a:r>
            <a:r>
              <a:rPr lang="en-US" sz="3200" u="sng" dirty="0"/>
              <a:t> </a:t>
            </a:r>
            <a:r>
              <a:rPr lang="en-US" sz="3200" dirty="0"/>
              <a:t>and</a:t>
            </a:r>
            <a:r>
              <a:rPr lang="en-US" sz="3200" u="sng" dirty="0"/>
              <a:t> </a:t>
            </a:r>
            <a:r>
              <a:rPr lang="en-US" sz="3200" dirty="0"/>
              <a:t>communications</a:t>
            </a:r>
            <a:r>
              <a:rPr lang="en-US" sz="3200" u="sng" dirty="0"/>
              <a:t> </a:t>
            </a:r>
            <a:r>
              <a:rPr lang="en-US" sz="3200" dirty="0"/>
              <a:t>technologies (ICT). </a:t>
            </a:r>
            <a:r>
              <a:rPr lang="en-US" sz="3200" dirty="0"/>
              <a:t>It can also be defined more simply as an economy based on digital technologies. The digital economy is sometimes called the Internet economy, the new economy or Web economy</a:t>
            </a:r>
          </a:p>
          <a:p>
            <a:r>
              <a:rPr lang="en-US" sz="3200" dirty="0"/>
              <a:t>The digital economy is sometimes called the Internet economy, the new economy or Web economy</a:t>
            </a:r>
            <a:r>
              <a:rPr lang="en-US" sz="3200" dirty="0" smtClean="0"/>
              <a:t>.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61384705"/>
      </p:ext>
    </p:extLst>
  </p:cSld>
  <p:clrMapOvr>
    <a:masterClrMapping/>
  </p:clrMapOvr>
  <p:transition spd="slow" advTm="4073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ja-JP" sz="2800" b="1" dirty="0" smtClean="0">
                <a:solidFill>
                  <a:schemeClr val="tx1"/>
                </a:solidFill>
              </a:rPr>
              <a:t>Terms</a:t>
            </a:r>
            <a:endParaRPr lang="en-US" altLang="ja-JP" sz="3200" b="1" dirty="0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sz="2800" b="1" dirty="0">
                <a:solidFill>
                  <a:schemeClr val="tx1"/>
                </a:solidFill>
              </a:rPr>
              <a:t>Globalization and Evolution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ja-JP" sz="2800" b="1" dirty="0">
                <a:solidFill>
                  <a:schemeClr val="tx1"/>
                </a:solidFill>
              </a:rPr>
              <a:t>Sharing Economy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ja-JP" sz="2800" b="1" dirty="0" smtClean="0">
                <a:solidFill>
                  <a:schemeClr val="tx1"/>
                </a:solidFill>
              </a:rPr>
              <a:t>Earning and Generating</a:t>
            </a:r>
            <a:endParaRPr lang="en-US" altLang="ja-JP" sz="2800" b="1" dirty="0">
              <a:solidFill>
                <a:schemeClr val="tx1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ja-JP" sz="2800" b="1" dirty="0">
                <a:solidFill>
                  <a:schemeClr val="tx1"/>
                </a:solidFill>
              </a:rPr>
              <a:t>Enabling Technology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Summary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74084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702269" y="2431702"/>
            <a:ext cx="16826888" cy="4368800"/>
          </a:xfrm>
        </p:spPr>
        <p:txBody>
          <a:bodyPr>
            <a:normAutofit/>
          </a:bodyPr>
          <a:lstStyle/>
          <a:p>
            <a:r>
              <a:rPr lang="en-US" altLang="ja-JP" sz="16600" dirty="0" smtClean="0"/>
              <a:t>THANK YOU </a:t>
            </a:r>
            <a:r>
              <a:rPr lang="en-US" altLang="ja-JP" sz="16600" dirty="0" smtClean="0"/>
              <a:t>!</a:t>
            </a:r>
            <a:endParaRPr kumimoji="1" lang="ja-JP" altLang="en-US" sz="1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66384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5455">
        <p:fade/>
      </p:transition>
    </mc:Choice>
    <mc:Fallback>
      <p:transition spd="med" advTm="545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 smtClean="0"/>
              <a:t>Digital Economy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 smtClean="0"/>
              <a:t>Digital </a:t>
            </a:r>
            <a:r>
              <a:rPr lang="en-US" altLang="ja-JP" dirty="0" err="1" smtClean="0"/>
              <a:t>Preneur</a:t>
            </a:r>
            <a:r>
              <a:rPr lang="en-US" altLang="ja-JP" dirty="0" smtClean="0"/>
              <a:t> </a:t>
            </a:r>
            <a:endParaRPr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ja-JP" dirty="0" smtClean="0"/>
              <a:t>Service-based</a:t>
            </a:r>
            <a:r>
              <a:rPr lang="en-US" altLang="ja-JP" dirty="0" smtClean="0"/>
              <a:t>, </a:t>
            </a:r>
            <a:r>
              <a:rPr lang="en-US" altLang="ja-JP" dirty="0" smtClean="0"/>
              <a:t>Sharing, </a:t>
            </a:r>
          </a:p>
          <a:p>
            <a:r>
              <a:rPr lang="en-US" altLang="ja-JP" dirty="0" smtClean="0"/>
              <a:t>Collaborative</a:t>
            </a:r>
            <a:r>
              <a:rPr lang="en-US" altLang="ja-JP" dirty="0" smtClean="0"/>
              <a:t>, On-demand</a:t>
            </a:r>
            <a:endParaRPr lang="en-US" altLang="ja-JP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altLang="ja-JP" dirty="0" smtClean="0"/>
              <a:t>Entrepreneur, </a:t>
            </a:r>
            <a:r>
              <a:rPr lang="fr-FR" altLang="ja-JP" dirty="0" err="1" smtClean="0"/>
              <a:t>Minipreneur</a:t>
            </a:r>
            <a:r>
              <a:rPr lang="fr-FR" altLang="ja-JP" dirty="0" smtClean="0"/>
              <a:t>, </a:t>
            </a:r>
            <a:endParaRPr lang="fr-FR" altLang="ja-JP" dirty="0" smtClean="0"/>
          </a:p>
          <a:p>
            <a:r>
              <a:rPr lang="fr-FR" altLang="ja-JP" dirty="0" err="1" smtClean="0"/>
              <a:t>Solopreneur</a:t>
            </a:r>
            <a:r>
              <a:rPr lang="fr-FR" altLang="ja-JP" dirty="0" smtClean="0"/>
              <a:t>, E- preneur, Free preneur</a:t>
            </a:r>
            <a:endParaRPr lang="fr-FR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 smtClean="0"/>
              <a:t>New </a:t>
            </a:r>
            <a:r>
              <a:rPr lang="en-US" altLang="ja-JP" dirty="0" smtClean="0"/>
              <a:t>Economy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ja-JP" dirty="0" smtClean="0"/>
              <a:t>Crowd </a:t>
            </a:r>
            <a:r>
              <a:rPr lang="en-US" altLang="ja-JP" dirty="0" smtClean="0"/>
              <a:t>Sourcing, Crowd Funding, </a:t>
            </a:r>
          </a:p>
          <a:p>
            <a:r>
              <a:rPr lang="en-US" altLang="ja-JP" dirty="0" smtClean="0"/>
              <a:t>Peer to-peer lending, Peer-to-peer renting</a:t>
            </a:r>
            <a:r>
              <a:rPr lang="en-US" altLang="ja-JP" dirty="0" smtClean="0"/>
              <a:t>,</a:t>
            </a:r>
          </a:p>
          <a:p>
            <a:r>
              <a:rPr lang="en-US" altLang="ja-JP" dirty="0" smtClean="0"/>
              <a:t> </a:t>
            </a:r>
            <a:r>
              <a:rPr lang="en-US" altLang="ja-JP" dirty="0" smtClean="0"/>
              <a:t>Gig employment</a:t>
            </a:r>
          </a:p>
          <a:p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ja-JP" dirty="0" smtClean="0"/>
              <a:t>Technologies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ja-JP" dirty="0" smtClean="0"/>
              <a:t>AI(Artificial </a:t>
            </a:r>
            <a:r>
              <a:rPr lang="en-US" altLang="ja-JP" dirty="0" smtClean="0"/>
              <a:t>Intelligence)</a:t>
            </a:r>
          </a:p>
          <a:p>
            <a:r>
              <a:rPr lang="en-US" altLang="ja-JP" dirty="0" smtClean="0"/>
              <a:t>VR(Virtual Reality), Robotics</a:t>
            </a:r>
            <a:endParaRPr lang="en-US" altLang="ja-JP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ja-JP" dirty="0" smtClean="0"/>
              <a:t>E-Businesses</a:t>
            </a:r>
            <a:endParaRPr lang="en-US" altLang="ja-JP" dirty="0"/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Key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T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erms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9760085"/>
      </p:ext>
    </p:extLst>
  </p:cSld>
  <p:clrMapOvr>
    <a:masterClrMapping/>
  </p:clrMapOvr>
  <p:transition spd="slow" advTm="10385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タイトル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Digital Influence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b="1" dirty="0" smtClean="0"/>
              <a:t>Digital Nomads</a:t>
            </a:r>
            <a:endParaRPr lang="ja-JP" altLang="en-US" b="1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ja-JP" b="1" dirty="0" smtClean="0"/>
              <a:t>Digital Currencies</a:t>
            </a:r>
            <a:endParaRPr lang="ja-JP" altLang="en-US" b="1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7"/>
          </p:nvPr>
        </p:nvSpPr>
        <p:spPr>
          <a:xfrm>
            <a:off x="12986140" y="7120373"/>
            <a:ext cx="5734998" cy="720080"/>
          </a:xfrm>
        </p:spPr>
        <p:txBody>
          <a:bodyPr/>
          <a:lstStyle/>
          <a:p>
            <a:r>
              <a:rPr lang="en-US" altLang="ja-JP" b="1" dirty="0" smtClean="0"/>
              <a:t>Disruptive Technologies</a:t>
            </a:r>
            <a:endParaRPr lang="ja-JP" altLang="en-US" b="1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b="1" dirty="0" smtClean="0"/>
              <a:t>Digital Dinosaurs</a:t>
            </a:r>
            <a:endParaRPr lang="ja-JP" altLang="en-US" b="1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ja-JP" b="1" dirty="0" smtClean="0"/>
              <a:t>Digital Natives</a:t>
            </a:r>
            <a:endParaRPr lang="ja-JP" altLang="en-US" b="1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ja-JP" b="1" dirty="0" smtClean="0"/>
              <a:t>Digital Divide</a:t>
            </a:r>
            <a:endParaRPr lang="ja-JP" altLang="en-US" b="1" dirty="0"/>
          </a:p>
        </p:txBody>
      </p:sp>
      <p:pic>
        <p:nvPicPr>
          <p:cNvPr id="54" name="図プレースホルダー 53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2" name="図プレースホルダー 51"/>
          <p:cNvPicPr>
            <a:picLocks noGrp="1" noChangeAspect="1"/>
          </p:cNvPicPr>
          <p:nvPr>
            <p:ph type="pic" sz="quarter" idx="3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9" r="119"/>
          <a:stretch>
            <a:fillRect/>
          </a:stretch>
        </p:blipFill>
        <p:spPr/>
      </p:pic>
      <p:pic>
        <p:nvPicPr>
          <p:cNvPr id="50" name="図プレースホルダー 49"/>
          <p:cNvPicPr>
            <a:picLocks noGrp="1" noChangeAspect="1"/>
          </p:cNvPicPr>
          <p:nvPr>
            <p:ph type="pic" sz="quarter" idx="3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9" name="図プレースホルダー 48"/>
          <p:cNvPicPr>
            <a:picLocks noGrp="1" noChangeAspect="1"/>
          </p:cNvPicPr>
          <p:nvPr>
            <p:ph type="pic" sz="quarter" idx="3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6" name="図プレースホルダー 45"/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11" r="16211"/>
          <a:stretch>
            <a:fillRect/>
          </a:stretch>
        </p:blipFill>
        <p:spPr>
          <a:xfrm>
            <a:off x="6748348" y="6578726"/>
            <a:ext cx="667049" cy="667049"/>
          </a:xfrm>
        </p:spPr>
      </p:pic>
      <p:pic>
        <p:nvPicPr>
          <p:cNvPr id="45" name="図プレースホルダー 44"/>
          <p:cNvPicPr>
            <a:picLocks noGrp="1" noChangeAspect="1"/>
          </p:cNvPicPr>
          <p:nvPr>
            <p:ph type="pic" sz="quarter" idx="39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91" r="16291"/>
          <a:stretch>
            <a:fillRect/>
          </a:stretch>
        </p:blipFill>
        <p:spPr/>
      </p:pic>
      <p:sp>
        <p:nvSpPr>
          <p:cNvPr id="44" name="テキスト プレースホルダー 43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altLang="ja-JP" dirty="0" smtClean="0"/>
              <a:t>Influence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30629889"/>
      </p:ext>
    </p:extLst>
  </p:cSld>
  <p:clrMapOvr>
    <a:masterClrMapping/>
  </p:clrMapOvr>
  <p:transition spd="slow" advTm="17958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スライド番号プレースホルダー 2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  <a:p>
            <a:pPr algn="ctr"/>
            <a:r>
              <a:rPr lang="en-US" dirty="0" smtClean="0"/>
              <a:t>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Tangible flows of physical goods</a:t>
            </a:r>
            <a:r>
              <a:rPr lang="en-US" sz="2800" dirty="0" smtClean="0"/>
              <a:t>.  </a:t>
            </a:r>
          </a:p>
          <a:p>
            <a:endParaRPr lang="en-US" sz="2800" dirty="0" smtClean="0"/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 smtClean="0"/>
              <a:t>Flows </a:t>
            </a:r>
            <a:r>
              <a:rPr lang="en-US" sz="2800" dirty="0"/>
              <a:t>mainly between advanced economics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Capital and labor intensive flows.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Transportation infrastructure is critical for flows.</a:t>
            </a:r>
          </a:p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dirty="0" smtClean="0"/>
              <a:t>21</a:t>
            </a:r>
            <a:r>
              <a:rPr lang="en-US" baseline="30000" dirty="0" smtClean="0"/>
              <a:t>st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Intangible flows of data and information.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Greater participation by emerging economies.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More knowledge intensive flows</a:t>
            </a:r>
            <a:r>
              <a:rPr lang="en-US" sz="2800" dirty="0" smtClean="0"/>
              <a:t>.</a:t>
            </a:r>
            <a:endParaRPr lang="en-US" sz="2800" dirty="0"/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Digital infrastructure becomes equally important</a:t>
            </a:r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72630" y="1303020"/>
            <a:ext cx="14349567" cy="1211580"/>
          </a:xfrm>
        </p:spPr>
        <p:txBody>
          <a:bodyPr>
            <a:normAutofit/>
          </a:bodyPr>
          <a:lstStyle/>
          <a:p>
            <a:r>
              <a:rPr lang="en-US" dirty="0" smtClean="0"/>
              <a:t>Globalization: Then vs.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8841576"/>
      </p:ext>
    </p:extLst>
  </p:cSld>
  <p:clrMapOvr>
    <a:masterClrMapping/>
  </p:clrMapOvr>
  <p:transition spd="slow" advTm="4586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30" y="1303020"/>
            <a:ext cx="14349567" cy="1211580"/>
          </a:xfrm>
        </p:spPr>
        <p:txBody>
          <a:bodyPr>
            <a:normAutofit/>
          </a:bodyPr>
          <a:lstStyle/>
          <a:p>
            <a:r>
              <a:rPr lang="en-US" dirty="0" smtClean="0"/>
              <a:t>Globalization: Then vs.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smtClean="0"/>
              <a:t>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Multinational companies drive flows.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Flows mainly of monetized transactions.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Ideas diffuse slowly across borders.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Innovation flows from advanced to emerging economics. 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dirty="0" smtClean="0"/>
              <a:t>21</a:t>
            </a:r>
            <a:r>
              <a:rPr lang="en-US" baseline="30000" dirty="0" smtClean="0"/>
              <a:t>st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Growing role of small enterprises and individuals.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More exchanges of free content and services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Instant global access to information.</a:t>
            </a:r>
          </a:p>
          <a:p>
            <a:pPr marL="342894" indent="-342894">
              <a:buFont typeface="Arial" panose="020B0604020202020204" pitchFamily="34" charset="0"/>
              <a:buChar char="•"/>
            </a:pPr>
            <a:r>
              <a:rPr lang="en-US" sz="2800" dirty="0"/>
              <a:t>Innovation flows in both directions.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633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7" r="547"/>
          <a:stretch>
            <a:fillRect/>
          </a:stretch>
        </p:blipFill>
        <p:spPr>
          <a:xfrm>
            <a:off x="1" y="525780"/>
            <a:ext cx="8999190" cy="9235440"/>
          </a:xfr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Internet Use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4"/>
          </p:nvPr>
        </p:nvSpPr>
        <p:spPr>
          <a:xfrm>
            <a:off x="9593943" y="4702628"/>
            <a:ext cx="7996244" cy="3961313"/>
          </a:xfrm>
        </p:spPr>
        <p:txBody>
          <a:bodyPr/>
          <a:lstStyle/>
          <a:p>
            <a:r>
              <a:rPr lang="en-US" sz="2800" dirty="0"/>
              <a:t>The internet accounts for 3.4% of the Gross Domestic Product(GDP) in 13 countries.</a:t>
            </a:r>
          </a:p>
          <a:p>
            <a:r>
              <a:rPr lang="en-US" sz="2800" dirty="0"/>
              <a:t>It accounts for 21% of GDP growth in last 5 years in mature countries. </a:t>
            </a:r>
          </a:p>
          <a:p>
            <a:r>
              <a:rPr lang="en-US" sz="2800" dirty="0"/>
              <a:t>For some countries internet is a place of game, keep up with friends, but for many, it’s much more than that.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13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スライド番号プレースホルダー 23"/>
          <p:cNvSpPr>
            <a:spLocks noGrp="1"/>
          </p:cNvSpPr>
          <p:nvPr>
            <p:ph type="sldNum" sz="quarter" idx="4294967295"/>
          </p:nvPr>
        </p:nvSpPr>
        <p:spPr>
          <a:xfrm>
            <a:off x="17151171" y="9432790"/>
            <a:ext cx="1080119" cy="547688"/>
          </a:xfrm>
          <a:prstGeom prst="rect">
            <a:avLst/>
          </a:prstGeom>
        </p:spPr>
        <p:txBody>
          <a:bodyPr lIns="91438" tIns="45720" rIns="91438" bIns="45720"/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4294967295"/>
          </p:nvPr>
        </p:nvSpPr>
        <p:spPr>
          <a:xfrm>
            <a:off x="17206914" y="5721350"/>
            <a:ext cx="1079500" cy="1619250"/>
          </a:xfrm>
        </p:spPr>
        <p:txBody>
          <a:bodyPr/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pic>
        <p:nvPicPr>
          <p:cNvPr id="2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449" y="360946"/>
            <a:ext cx="16874199" cy="93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466297"/>
      </p:ext>
    </p:extLst>
  </p:cSld>
  <p:clrMapOvr>
    <a:masterClrMapping/>
  </p:clrMapOvr>
  <p:transition spd="slow" advTm="13242">
    <p:cov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heme/theme1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15896</TotalTime>
  <Words>888</Words>
  <Application>Microsoft Office PowerPoint</Application>
  <PresentationFormat>Custom</PresentationFormat>
  <Paragraphs>221</Paragraphs>
  <Slides>31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Vega - Footer Only</vt:lpstr>
      <vt:lpstr>Vega - Free</vt:lpstr>
      <vt:lpstr>Digital Economics</vt:lpstr>
      <vt:lpstr>Table of Contents</vt:lpstr>
      <vt:lpstr>Digital    Economics</vt:lpstr>
      <vt:lpstr>Key Terms</vt:lpstr>
      <vt:lpstr>Digital Influence</vt:lpstr>
      <vt:lpstr>Globalization: Then vs. now</vt:lpstr>
      <vt:lpstr>Globalization: Then vs. now</vt:lpstr>
      <vt:lpstr>Global Internet Use</vt:lpstr>
      <vt:lpstr>Slide 9</vt:lpstr>
      <vt:lpstr> Job Growth and Economic Modernization</vt:lpstr>
      <vt:lpstr>Contribution To Wealth</vt:lpstr>
      <vt:lpstr>The Mobile App Economy….</vt:lpstr>
      <vt:lpstr>Slide 13</vt:lpstr>
      <vt:lpstr>Slide 14</vt:lpstr>
      <vt:lpstr>What is Sharing Economy ?....</vt:lpstr>
      <vt:lpstr>Slide 16</vt:lpstr>
      <vt:lpstr>Methods to achieve:</vt:lpstr>
      <vt:lpstr>Slide 18</vt:lpstr>
      <vt:lpstr>Barriers:</vt:lpstr>
      <vt:lpstr>Slide 20</vt:lpstr>
      <vt:lpstr>Slide 21</vt:lpstr>
      <vt:lpstr>Banking without Bank: Peer-to-Peer Lending</vt:lpstr>
      <vt:lpstr>P2P Lending</vt:lpstr>
      <vt:lpstr>Ways to earn money online </vt:lpstr>
      <vt:lpstr>https://www.youtube.com/watch?v=8d32Ps1VYAk</vt:lpstr>
      <vt:lpstr>How to Thrive in the Digital Economy</vt:lpstr>
      <vt:lpstr>Back-end Technologies of Digital Economics</vt:lpstr>
      <vt:lpstr>Slide 28</vt:lpstr>
      <vt:lpstr>What are Benefits of going DIGITAL ?</vt:lpstr>
      <vt:lpstr>Summary </vt:lpstr>
      <vt:lpstr>THANK YOU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Yadnyawalkya Tale</cp:lastModifiedBy>
  <cp:revision>449</cp:revision>
  <dcterms:created xsi:type="dcterms:W3CDTF">2015-09-05T11:42:45Z</dcterms:created>
  <dcterms:modified xsi:type="dcterms:W3CDTF">2017-04-10T11:40:34Z</dcterms:modified>
</cp:coreProperties>
</file>